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18" r:id="rId39"/>
    <p:sldId id="319" r:id="rId40"/>
    <p:sldId id="321" r:id="rId41"/>
    <p:sldId id="322"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0948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3" d="100"/>
          <a:sy n="73" d="100"/>
        </p:scale>
        <p:origin x="-804" y="-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205" d="100"/>
          <a:sy n="205" d="100"/>
        </p:scale>
        <p:origin x="130"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7/4/2023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7117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38250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020871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5"/>
            <a:ext cx="7931604" cy="1569660"/>
          </a:xfrm>
          <a:prstGeom prst="rect">
            <a:avLst/>
          </a:prstGeom>
          <a:noFill/>
        </p:spPr>
        <p:txBody>
          <a:bodyPr wrap="square" lIns="91440" tIns="45720" rIns="91440" bIns="45720" rtlCol="0" anchor="t">
            <a:spAutoFit/>
          </a:bodyPr>
          <a:lstStyle/>
          <a:p>
            <a:r>
              <a:rPr lang="en-US" sz="2400" b="1" dirty="0" smtClean="0">
                <a:latin typeface="Abadi"/>
                <a:ea typeface="SF Pro" pitchFamily="2" charset="0"/>
                <a:cs typeface="SF Pro" pitchFamily="2" charset="0"/>
              </a:rPr>
              <a:t>Name: </a:t>
            </a:r>
            <a:r>
              <a:rPr lang="en-US" sz="2400" b="1" dirty="0" smtClean="0">
                <a:solidFill>
                  <a:srgbClr val="FFFF00"/>
                </a:solidFill>
                <a:latin typeface="Abadi"/>
                <a:ea typeface="SF Pro" pitchFamily="2" charset="0"/>
                <a:cs typeface="SF Pro" pitchFamily="2" charset="0"/>
              </a:rPr>
              <a:t>Hamid </a:t>
            </a:r>
            <a:r>
              <a:rPr lang="en-US" sz="2400" b="1" dirty="0" err="1" smtClean="0">
                <a:solidFill>
                  <a:srgbClr val="FFFF00"/>
                </a:solidFill>
                <a:latin typeface="Abadi"/>
                <a:ea typeface="SF Pro" pitchFamily="2" charset="0"/>
                <a:cs typeface="SF Pro" pitchFamily="2" charset="0"/>
              </a:rPr>
              <a:t>Alibeiki</a:t>
            </a:r>
            <a:endParaRPr lang="en-US" sz="2400" b="1" dirty="0">
              <a:solidFill>
                <a:srgbClr val="FFFF00"/>
              </a:solidFill>
              <a:latin typeface="Abadi"/>
              <a:ea typeface="SF Pro" pitchFamily="2" charset="0"/>
              <a:cs typeface="SF Pro" pitchFamily="2" charset="0"/>
            </a:endParaRPr>
          </a:p>
          <a:p>
            <a:r>
              <a:rPr lang="en-US" dirty="0">
                <a:solidFill>
                  <a:srgbClr val="FFFF00"/>
                </a:solidFill>
                <a:latin typeface="Abadi"/>
                <a:ea typeface="SF Pro" pitchFamily="2" charset="0"/>
                <a:cs typeface="SF Pro" pitchFamily="2" charset="0"/>
              </a:rPr>
              <a:t/>
            </a:r>
            <a:br>
              <a:rPr lang="en-US" dirty="0">
                <a:solidFill>
                  <a:srgbClr val="FFFF00"/>
                </a:solidFill>
                <a:latin typeface="Abadi"/>
                <a:ea typeface="SF Pro" pitchFamily="2" charset="0"/>
                <a:cs typeface="SF Pro" pitchFamily="2" charset="0"/>
              </a:rPr>
            </a:br>
            <a:r>
              <a:rPr lang="en-US" dirty="0" smtClean="0">
                <a:latin typeface="Abadi"/>
                <a:ea typeface="SF Pro" pitchFamily="2" charset="0"/>
                <a:cs typeface="SF Pro" pitchFamily="2" charset="0"/>
              </a:rPr>
              <a:t>Date: </a:t>
            </a:r>
            <a:r>
              <a:rPr lang="en-US" sz="1600" dirty="0" smtClean="0">
                <a:solidFill>
                  <a:srgbClr val="FFFF00"/>
                </a:solidFill>
                <a:latin typeface="Abadi"/>
                <a:ea typeface="SF Pro" pitchFamily="2" charset="0"/>
                <a:cs typeface="SF Pro" pitchFamily="2" charset="0"/>
              </a:rPr>
              <a:t>07 </a:t>
            </a:r>
            <a:r>
              <a:rPr lang="en-US" sz="1600" dirty="0">
                <a:solidFill>
                  <a:srgbClr val="FFFF00"/>
                </a:solidFill>
                <a:latin typeface="Abadi"/>
                <a:ea typeface="SF Pro" pitchFamily="2" charset="0"/>
                <a:cs typeface="SF Pro" pitchFamily="2" charset="0"/>
              </a:rPr>
              <a:t>– </a:t>
            </a:r>
            <a:r>
              <a:rPr lang="en-US" sz="1600" dirty="0" smtClean="0">
                <a:solidFill>
                  <a:srgbClr val="FFFF00"/>
                </a:solidFill>
                <a:latin typeface="Abadi"/>
                <a:ea typeface="SF Pro" pitchFamily="2" charset="0"/>
                <a:cs typeface="SF Pro" pitchFamily="2" charset="0"/>
              </a:rPr>
              <a:t>04- </a:t>
            </a:r>
            <a:r>
              <a:rPr lang="en-US" sz="1600" dirty="0">
                <a:solidFill>
                  <a:srgbClr val="FFFF00"/>
                </a:solidFill>
                <a:latin typeface="Abadi"/>
                <a:ea typeface="SF Pro" pitchFamily="2" charset="0"/>
                <a:cs typeface="SF Pro" pitchFamily="2" charset="0"/>
              </a:rPr>
              <a:t>2023</a:t>
            </a:r>
          </a:p>
          <a:p>
            <a:endParaRPr lang="en-US" dirty="0">
              <a:solidFill>
                <a:srgbClr val="FFFF00"/>
              </a:solidFill>
              <a:latin typeface="Abadi"/>
              <a:ea typeface="SF Pro" pitchFamily="2" charset="0"/>
              <a:cs typeface="SF Pro" pitchFamily="2" charset="0"/>
            </a:endParaRPr>
          </a:p>
          <a:p>
            <a:r>
              <a:rPr lang="en-US" dirty="0" err="1">
                <a:latin typeface="Abadi"/>
                <a:ea typeface="SF Pro" pitchFamily="2" charset="0"/>
                <a:cs typeface="SF Pro" pitchFamily="2" charset="0"/>
              </a:rPr>
              <a:t>Github</a:t>
            </a:r>
            <a:r>
              <a:rPr lang="en-US" dirty="0">
                <a:latin typeface="Abadi"/>
                <a:ea typeface="SF Pro" pitchFamily="2" charset="0"/>
                <a:cs typeface="SF Pro" pitchFamily="2" charset="0"/>
              </a:rPr>
              <a:t> : </a:t>
            </a:r>
            <a:r>
              <a:rPr lang="en-US" dirty="0">
                <a:solidFill>
                  <a:srgbClr val="FFFF00"/>
                </a:solidFill>
                <a:latin typeface="Abadi"/>
                <a:ea typeface="SF Pro" pitchFamily="2" charset="0"/>
                <a:cs typeface="SF Pro" pitchFamily="2" charset="0"/>
              </a:rPr>
              <a:t>https://github.com/hamidyazd/SpaceX-Capstone</a:t>
            </a:r>
            <a:endParaRPr lang="en-US" dirty="0">
              <a:solidFill>
                <a:srgbClr val="FFFF00"/>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b="1" dirty="0">
                <a:solidFill>
                  <a:srgbClr val="0B49CB"/>
                </a:solidFill>
                <a:latin typeface="Abadi"/>
              </a:rPr>
              <a:t>Data Wrangling</a:t>
            </a:r>
          </a:p>
        </p:txBody>
      </p:sp>
      <p:pic>
        <p:nvPicPr>
          <p:cNvPr id="7" name="Picture 6">
            <a:extLst>
              <a:ext uri="{FF2B5EF4-FFF2-40B4-BE49-F238E27FC236}">
                <a16:creationId xmlns:a16="http://schemas.microsoft.com/office/drawing/2014/main" xmlns="" id="{E4AD66EC-E181-5365-43BD-AE097CC72132}"/>
              </a:ext>
            </a:extLst>
          </p:cNvPr>
          <p:cNvPicPr>
            <a:picLocks noChangeAspect="1"/>
          </p:cNvPicPr>
          <p:nvPr/>
        </p:nvPicPr>
        <p:blipFill>
          <a:blip r:embed="rId3"/>
          <a:stretch>
            <a:fillRect/>
          </a:stretch>
        </p:blipFill>
        <p:spPr>
          <a:xfrm>
            <a:off x="782710" y="1376855"/>
            <a:ext cx="9569979" cy="3910792"/>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EDA </a:t>
            </a:r>
            <a:r>
              <a:rPr lang="en-US" sz="3200" b="1" dirty="0" smtClean="0">
                <a:solidFill>
                  <a:srgbClr val="0B49CB"/>
                </a:solidFill>
                <a:latin typeface="Abadi"/>
              </a:rPr>
              <a:t>by </a:t>
            </a:r>
            <a:r>
              <a:rPr lang="en-US" sz="3200" b="1" dirty="0">
                <a:solidFill>
                  <a:srgbClr val="0B49CB"/>
                </a:solidFill>
                <a:latin typeface="Abadi"/>
              </a:rPr>
              <a:t>Data Visualization</a:t>
            </a:r>
          </a:p>
        </p:txBody>
      </p:sp>
      <p:pic>
        <p:nvPicPr>
          <p:cNvPr id="6" name="Picture 5">
            <a:extLst>
              <a:ext uri="{FF2B5EF4-FFF2-40B4-BE49-F238E27FC236}">
                <a16:creationId xmlns:a16="http://schemas.microsoft.com/office/drawing/2014/main" xmlns="" id="{90AA4CCE-9A48-63A1-8C1A-FBA787AE6A32}"/>
              </a:ext>
            </a:extLst>
          </p:cNvPr>
          <p:cNvPicPr>
            <a:picLocks noChangeAspect="1"/>
          </p:cNvPicPr>
          <p:nvPr/>
        </p:nvPicPr>
        <p:blipFill>
          <a:blip r:embed="rId4"/>
          <a:stretch>
            <a:fillRect/>
          </a:stretch>
        </p:blipFill>
        <p:spPr>
          <a:xfrm>
            <a:off x="0" y="1721040"/>
            <a:ext cx="12192000" cy="4154436"/>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30621" y="1366344"/>
            <a:ext cx="11424745" cy="5276193"/>
          </a:xfrm>
          <a:prstGeom prst="rect">
            <a:avLst/>
          </a:prstGeom>
        </p:spPr>
        <p:txBody>
          <a:bodyPr lIns="91440" tIns="45720" rIns="91440" bIns="45720" anchor="t"/>
          <a:lstStyle/>
          <a:p>
            <a:pPr>
              <a:buFont typeface="Wingdings" pitchFamily="2" charset="2"/>
              <a:buChar char="ü"/>
            </a:pPr>
            <a:r>
              <a:rPr lang="en-US" sz="1800" dirty="0">
                <a:effectLst/>
                <a:latin typeface="Calibri" panose="020F0502020204030204" pitchFamily="34" charset="0"/>
                <a:ea typeface="Times New Roman" panose="02020603050405020304" pitchFamily="18" charset="0"/>
                <a:cs typeface="Arial" panose="020B0604020202020204" pitchFamily="34" charset="0"/>
              </a:rPr>
              <a:t> </a:t>
            </a:r>
            <a:r>
              <a:rPr lang="en-US" sz="1800" dirty="0">
                <a:effectLst/>
                <a:latin typeface="Calibri" panose="020F0502020204030204" pitchFamily="34" charset="0"/>
                <a:ea typeface="Times New Roman" panose="02020603050405020304" pitchFamily="18" charset="0"/>
                <a:cs typeface="+mj-cs"/>
              </a:rPr>
              <a:t>Displaying the </a:t>
            </a:r>
            <a:r>
              <a:rPr lang="en-US" sz="1800" dirty="0" smtClean="0">
                <a:effectLst/>
                <a:latin typeface="Calibri" panose="020F0502020204030204" pitchFamily="34" charset="0"/>
                <a:ea typeface="Times New Roman" panose="02020603050405020304" pitchFamily="18" charset="0"/>
                <a:cs typeface="+mj-cs"/>
              </a:rPr>
              <a:t>unique </a:t>
            </a:r>
            <a:r>
              <a:rPr lang="en-US" sz="1800" dirty="0">
                <a:effectLst/>
                <a:latin typeface="Calibri" panose="020F0502020204030204" pitchFamily="34" charset="0"/>
                <a:ea typeface="Times New Roman" panose="02020603050405020304" pitchFamily="18" charset="0"/>
                <a:cs typeface="+mj-cs"/>
              </a:rPr>
              <a:t>launch </a:t>
            </a:r>
            <a:r>
              <a:rPr lang="en-US" sz="1800" dirty="0" smtClean="0">
                <a:effectLst/>
                <a:latin typeface="Calibri" panose="020F0502020204030204" pitchFamily="34" charset="0"/>
                <a:ea typeface="Times New Roman" panose="02020603050405020304" pitchFamily="18" charset="0"/>
                <a:cs typeface="+mj-cs"/>
              </a:rPr>
              <a:t>site's names </a:t>
            </a:r>
            <a:r>
              <a:rPr lang="en-US" sz="1800" dirty="0">
                <a:effectLst/>
                <a:latin typeface="Calibri" panose="020F0502020204030204" pitchFamily="34" charset="0"/>
                <a:ea typeface="Times New Roman" panose="02020603050405020304" pitchFamily="18" charset="0"/>
                <a:cs typeface="+mj-cs"/>
              </a:rPr>
              <a:t>in </a:t>
            </a:r>
            <a:r>
              <a:rPr lang="en-US" sz="1800" dirty="0" smtClean="0">
                <a:effectLst/>
                <a:latin typeface="Calibri" panose="020F0502020204030204" pitchFamily="34" charset="0"/>
                <a:ea typeface="Times New Roman" panose="02020603050405020304" pitchFamily="18" charset="0"/>
                <a:cs typeface="+mj-cs"/>
              </a:rPr>
              <a:t>space </a:t>
            </a:r>
            <a:r>
              <a:rPr lang="en-US" sz="1800" dirty="0">
                <a:effectLst/>
                <a:latin typeface="Calibri" panose="020F0502020204030204" pitchFamily="34" charset="0"/>
                <a:ea typeface="Times New Roman" panose="02020603050405020304" pitchFamily="18" charset="0"/>
                <a:cs typeface="+mj-cs"/>
              </a:rPr>
              <a:t>mission</a:t>
            </a:r>
          </a:p>
          <a:p>
            <a:pPr marL="57150" marR="0" indent="-285750">
              <a:lnSpc>
                <a:spcPct val="115000"/>
              </a:lnSpc>
              <a:spcBef>
                <a:spcPts val="0"/>
              </a:spcBef>
              <a:spcAft>
                <a:spcPts val="1000"/>
              </a:spcAft>
              <a:buFont typeface="Wingdings" pitchFamily="2" charset="2"/>
              <a:buChar char="ü"/>
            </a:pPr>
            <a:r>
              <a:rPr lang="en-US" sz="1800" dirty="0">
                <a:effectLst/>
                <a:latin typeface="Calibri" panose="020F0502020204030204" pitchFamily="34" charset="0"/>
                <a:ea typeface="Times New Roman" panose="02020603050405020304" pitchFamily="18" charset="0"/>
                <a:cs typeface="+mj-cs"/>
              </a:rPr>
              <a:t>Displaying 5 records where launch sites begin with the string 'KSC</a:t>
            </a:r>
          </a:p>
          <a:p>
            <a:pPr marL="57150" marR="0" indent="-285750">
              <a:lnSpc>
                <a:spcPct val="115000"/>
              </a:lnSpc>
              <a:spcBef>
                <a:spcPts val="0"/>
              </a:spcBef>
              <a:spcAft>
                <a:spcPts val="1000"/>
              </a:spcAft>
              <a:buFont typeface="Wingdings" pitchFamily="2" charset="2"/>
              <a:buChar char="ü"/>
            </a:pPr>
            <a:r>
              <a:rPr lang="en-US" sz="1800" dirty="0">
                <a:effectLst/>
                <a:latin typeface="Calibri" panose="020F0502020204030204" pitchFamily="34" charset="0"/>
                <a:ea typeface="Times New Roman" panose="02020603050405020304" pitchFamily="18" charset="0"/>
                <a:cs typeface="+mj-cs"/>
              </a:rPr>
              <a:t>Displaying the total payload mass carried by boosters launched by NASA (CRS)</a:t>
            </a:r>
          </a:p>
          <a:p>
            <a:pPr marL="57150" marR="0" indent="-285750">
              <a:lnSpc>
                <a:spcPct val="115000"/>
              </a:lnSpc>
              <a:spcBef>
                <a:spcPts val="0"/>
              </a:spcBef>
              <a:spcAft>
                <a:spcPts val="1000"/>
              </a:spcAft>
              <a:buFont typeface="Wingdings" pitchFamily="2" charset="2"/>
              <a:buChar char="ü"/>
            </a:pPr>
            <a:r>
              <a:rPr lang="en-US" sz="1800" dirty="0">
                <a:effectLst/>
                <a:latin typeface="Calibri" panose="020F0502020204030204" pitchFamily="34" charset="0"/>
                <a:ea typeface="Times New Roman" panose="02020603050405020304" pitchFamily="18" charset="0"/>
                <a:cs typeface="+mj-cs"/>
              </a:rPr>
              <a:t>Displaying average payload mass carried by booster version F9 v1.1</a:t>
            </a:r>
          </a:p>
          <a:p>
            <a:pPr marL="57150" marR="0" indent="-285750">
              <a:lnSpc>
                <a:spcPct val="115000"/>
              </a:lnSpc>
              <a:spcBef>
                <a:spcPts val="0"/>
              </a:spcBef>
              <a:spcAft>
                <a:spcPts val="1000"/>
              </a:spcAft>
              <a:buFont typeface="Wingdings" pitchFamily="2" charset="2"/>
              <a:buChar char="ü"/>
            </a:pPr>
            <a:r>
              <a:rPr lang="en-US" sz="1800" dirty="0">
                <a:effectLst/>
                <a:latin typeface="Calibri" panose="020F0502020204030204" pitchFamily="34" charset="0"/>
                <a:ea typeface="Times New Roman" panose="02020603050405020304" pitchFamily="18" charset="0"/>
                <a:cs typeface="+mj-cs"/>
              </a:rPr>
              <a:t>Listing the date where the successful landing outcome in drone ship was achieved.</a:t>
            </a:r>
          </a:p>
          <a:p>
            <a:pPr marL="57150" indent="-285750">
              <a:lnSpc>
                <a:spcPct val="115000"/>
              </a:lnSpc>
              <a:spcBef>
                <a:spcPts val="0"/>
              </a:spcBef>
              <a:spcAft>
                <a:spcPts val="1000"/>
              </a:spcAft>
              <a:buFont typeface="Wingdings" pitchFamily="2" charset="2"/>
              <a:buChar char="ü"/>
            </a:pPr>
            <a:r>
              <a:rPr lang="en-US" sz="1800" dirty="0">
                <a:effectLst/>
                <a:latin typeface="Calibri" panose="020F0502020204030204" pitchFamily="34" charset="0"/>
                <a:ea typeface="Times New Roman" panose="02020603050405020304" pitchFamily="18" charset="0"/>
                <a:cs typeface="+mj-cs"/>
              </a:rPr>
              <a:t>Listing the names of the boosters which have success in ground pad and have payload mass </a:t>
            </a:r>
            <a:r>
              <a:rPr lang="en-US" sz="1800" dirty="0" smtClean="0">
                <a:effectLst/>
                <a:latin typeface="Calibri" panose="020F0502020204030204" pitchFamily="34" charset="0"/>
                <a:ea typeface="Times New Roman" panose="02020603050405020304" pitchFamily="18" charset="0"/>
                <a:cs typeface="+mj-cs"/>
              </a:rPr>
              <a:t>between 4000 up to 6000.</a:t>
            </a:r>
            <a:endParaRPr lang="en-US" sz="1800" dirty="0">
              <a:effectLst/>
              <a:latin typeface="Calibri" panose="020F0502020204030204" pitchFamily="34" charset="0"/>
              <a:ea typeface="Times New Roman" panose="02020603050405020304" pitchFamily="18" charset="0"/>
              <a:cs typeface="+mj-cs"/>
            </a:endParaRPr>
          </a:p>
          <a:p>
            <a:pPr marL="57150" indent="-285750">
              <a:lnSpc>
                <a:spcPct val="115000"/>
              </a:lnSpc>
              <a:spcBef>
                <a:spcPts val="0"/>
              </a:spcBef>
              <a:spcAft>
                <a:spcPts val="1000"/>
              </a:spcAft>
              <a:buFont typeface="Wingdings" pitchFamily="2" charset="2"/>
              <a:buChar char="ü"/>
            </a:pPr>
            <a:r>
              <a:rPr lang="en-US" sz="1800" dirty="0">
                <a:effectLst/>
                <a:latin typeface="Calibri" panose="020F0502020204030204" pitchFamily="34" charset="0"/>
                <a:ea typeface="Times New Roman" panose="02020603050405020304" pitchFamily="18" charset="0"/>
                <a:cs typeface="+mj-cs"/>
              </a:rPr>
              <a:t>Listing the </a:t>
            </a:r>
            <a:r>
              <a:rPr lang="en-US" sz="1800" dirty="0" smtClean="0">
                <a:effectLst/>
                <a:latin typeface="Calibri" panose="020F0502020204030204" pitchFamily="34" charset="0"/>
                <a:ea typeface="Times New Roman" panose="02020603050405020304" pitchFamily="18" charset="0"/>
                <a:cs typeface="+mj-cs"/>
              </a:rPr>
              <a:t>number </a:t>
            </a:r>
            <a:r>
              <a:rPr lang="en-US" sz="1800" dirty="0">
                <a:effectLst/>
                <a:latin typeface="Calibri" panose="020F0502020204030204" pitchFamily="34" charset="0"/>
                <a:ea typeface="Times New Roman" panose="02020603050405020304" pitchFamily="18" charset="0"/>
                <a:cs typeface="+mj-cs"/>
              </a:rPr>
              <a:t>of successful </a:t>
            </a:r>
            <a:r>
              <a:rPr lang="en-US" sz="1800" dirty="0" smtClean="0">
                <a:effectLst/>
                <a:latin typeface="Calibri" panose="020F0502020204030204" pitchFamily="34" charset="0"/>
                <a:ea typeface="Times New Roman" panose="02020603050405020304" pitchFamily="18" charset="0"/>
                <a:cs typeface="+mj-cs"/>
              </a:rPr>
              <a:t>&amp; failure </a:t>
            </a:r>
            <a:r>
              <a:rPr lang="en-US" sz="1800" dirty="0">
                <a:effectLst/>
                <a:latin typeface="Calibri" panose="020F0502020204030204" pitchFamily="34" charset="0"/>
                <a:ea typeface="Times New Roman" panose="02020603050405020304" pitchFamily="18" charset="0"/>
                <a:cs typeface="+mj-cs"/>
              </a:rPr>
              <a:t>mission outcomes</a:t>
            </a:r>
          </a:p>
          <a:p>
            <a:pPr marL="57150" marR="0" indent="-285750">
              <a:lnSpc>
                <a:spcPct val="115000"/>
              </a:lnSpc>
              <a:spcBef>
                <a:spcPts val="0"/>
              </a:spcBef>
              <a:spcAft>
                <a:spcPts val="1000"/>
              </a:spcAft>
              <a:buFont typeface="Wingdings" pitchFamily="2" charset="2"/>
              <a:buChar char="ü"/>
            </a:pPr>
            <a:r>
              <a:rPr lang="en-US" sz="1800" dirty="0">
                <a:effectLst/>
                <a:latin typeface="Calibri" panose="020F0502020204030204" pitchFamily="34" charset="0"/>
                <a:ea typeface="Times New Roman" panose="02020603050405020304" pitchFamily="18" charset="0"/>
                <a:cs typeface="+mj-cs"/>
              </a:rPr>
              <a:t>Listing the names of the </a:t>
            </a:r>
            <a:r>
              <a:rPr lang="en-US" sz="1800" dirty="0" smtClean="0">
                <a:effectLst/>
                <a:latin typeface="Calibri" panose="020F0502020204030204" pitchFamily="34" charset="0"/>
                <a:ea typeface="Times New Roman" panose="02020603050405020304" pitchFamily="18" charset="0"/>
                <a:cs typeface="+mj-cs"/>
              </a:rPr>
              <a:t>booster versions carried </a:t>
            </a:r>
            <a:r>
              <a:rPr lang="en-US" sz="1800" dirty="0">
                <a:effectLst/>
                <a:latin typeface="Calibri" panose="020F0502020204030204" pitchFamily="34" charset="0"/>
                <a:ea typeface="Times New Roman" panose="02020603050405020304" pitchFamily="18" charset="0"/>
                <a:cs typeface="+mj-cs"/>
              </a:rPr>
              <a:t>the maximum payload mass</a:t>
            </a:r>
            <a:endParaRPr lang="en-US" sz="1800" dirty="0">
              <a:latin typeface="Calibri" panose="020F0502020204030204" pitchFamily="34" charset="0"/>
              <a:ea typeface="Times New Roman" panose="02020603050405020304" pitchFamily="18" charset="0"/>
              <a:cs typeface="+mj-cs"/>
            </a:endParaRPr>
          </a:p>
          <a:p>
            <a:pPr>
              <a:lnSpc>
                <a:spcPct val="115000"/>
              </a:lnSpc>
              <a:spcBef>
                <a:spcPts val="0"/>
              </a:spcBef>
              <a:spcAft>
                <a:spcPts val="1000"/>
              </a:spcAft>
              <a:buFont typeface="Wingdings" pitchFamily="2" charset="2"/>
              <a:buChar char="ü"/>
            </a:pPr>
            <a:r>
              <a:rPr lang="en-US" sz="1800" dirty="0">
                <a:effectLst/>
                <a:latin typeface="Calibri" panose="020F0502020204030204" pitchFamily="34" charset="0"/>
                <a:ea typeface="Times New Roman" panose="02020603050405020304" pitchFamily="18" charset="0"/>
                <a:cs typeface="+mj-cs"/>
              </a:rPr>
              <a:t>Listing the records </a:t>
            </a:r>
            <a:r>
              <a:rPr lang="en-US" sz="1800" dirty="0" smtClean="0">
                <a:effectLst/>
                <a:latin typeface="Calibri" panose="020F0502020204030204" pitchFamily="34" charset="0"/>
                <a:ea typeface="Times New Roman" panose="02020603050405020304" pitchFamily="18" charset="0"/>
                <a:cs typeface="+mj-cs"/>
              </a:rPr>
              <a:t>displayed the </a:t>
            </a:r>
            <a:r>
              <a:rPr lang="en-US" sz="1800" dirty="0">
                <a:effectLst/>
                <a:latin typeface="Calibri" panose="020F0502020204030204" pitchFamily="34" charset="0"/>
                <a:ea typeface="Times New Roman" panose="02020603050405020304" pitchFamily="18" charset="0"/>
                <a:cs typeface="+mj-cs"/>
              </a:rPr>
              <a:t>month names, successful </a:t>
            </a:r>
            <a:r>
              <a:rPr lang="en-US" sz="1800" dirty="0" smtClean="0">
                <a:effectLst/>
                <a:latin typeface="Calibri" panose="020F0502020204030204" pitchFamily="34" charset="0"/>
                <a:ea typeface="Times New Roman" panose="02020603050405020304" pitchFamily="18" charset="0"/>
                <a:cs typeface="+mj-cs"/>
              </a:rPr>
              <a:t>landing outcomes </a:t>
            </a:r>
            <a:r>
              <a:rPr lang="en-US" sz="1800" dirty="0">
                <a:effectLst/>
                <a:latin typeface="Calibri" panose="020F0502020204030204" pitchFamily="34" charset="0"/>
                <a:ea typeface="Times New Roman" panose="02020603050405020304" pitchFamily="18" charset="0"/>
                <a:cs typeface="+mj-cs"/>
              </a:rPr>
              <a:t>in ground pad booster versions, </a:t>
            </a:r>
            <a:r>
              <a:rPr lang="en-US" sz="1800" dirty="0" smtClean="0">
                <a:effectLst/>
                <a:latin typeface="Calibri" panose="020F0502020204030204" pitchFamily="34" charset="0"/>
                <a:ea typeface="Times New Roman" panose="02020603050405020304" pitchFamily="18" charset="0"/>
                <a:cs typeface="+mj-cs"/>
              </a:rPr>
              <a:t>launch site </a:t>
            </a:r>
            <a:r>
              <a:rPr lang="en-US" sz="1800" dirty="0">
                <a:effectLst/>
                <a:latin typeface="Calibri" panose="020F0502020204030204" pitchFamily="34" charset="0"/>
                <a:ea typeface="Times New Roman" panose="02020603050405020304" pitchFamily="18" charset="0"/>
                <a:cs typeface="+mj-cs"/>
              </a:rPr>
              <a:t>for the months in </a:t>
            </a:r>
            <a:r>
              <a:rPr lang="en-US" sz="1800" dirty="0" smtClean="0">
                <a:effectLst/>
                <a:latin typeface="Calibri" panose="020F0502020204030204" pitchFamily="34" charset="0"/>
                <a:ea typeface="Times New Roman" panose="02020603050405020304" pitchFamily="18" charset="0"/>
                <a:cs typeface="+mj-cs"/>
              </a:rPr>
              <a:t>2017</a:t>
            </a:r>
            <a:endParaRPr lang="en-US" sz="1800" dirty="0">
              <a:effectLst/>
              <a:latin typeface="Calibri" panose="020F0502020204030204" pitchFamily="34" charset="0"/>
              <a:ea typeface="Times New Roman" panose="02020603050405020304" pitchFamily="18" charset="0"/>
              <a:cs typeface="+mj-cs"/>
            </a:endParaRPr>
          </a:p>
          <a:p>
            <a:pPr>
              <a:lnSpc>
                <a:spcPct val="115000"/>
              </a:lnSpc>
              <a:spcBef>
                <a:spcPts val="0"/>
              </a:spcBef>
              <a:spcAft>
                <a:spcPts val="1000"/>
              </a:spcAft>
              <a:buFont typeface="Wingdings" pitchFamily="2" charset="2"/>
              <a:buChar char="ü"/>
            </a:pPr>
            <a:r>
              <a:rPr lang="en-US" sz="1800" dirty="0">
                <a:effectLst/>
                <a:latin typeface="Calibri" panose="020F0502020204030204" pitchFamily="34" charset="0"/>
                <a:ea typeface="Times New Roman" panose="02020603050405020304" pitchFamily="18" charset="0"/>
                <a:cs typeface="+mj-cs"/>
              </a:rPr>
              <a:t>Ranking the count of successful landing outcomes between </a:t>
            </a:r>
            <a:r>
              <a:rPr lang="en-US" sz="1800" dirty="0" smtClean="0">
                <a:effectLst/>
                <a:latin typeface="Calibri" panose="020F0502020204030204" pitchFamily="34" charset="0"/>
                <a:ea typeface="Times New Roman" panose="02020603050405020304" pitchFamily="18" charset="0"/>
                <a:cs typeface="+mj-cs"/>
              </a:rPr>
              <a:t>2010 </a:t>
            </a:r>
            <a:r>
              <a:rPr lang="en-US" sz="1800" dirty="0">
                <a:effectLst/>
                <a:latin typeface="Calibri" panose="020F0502020204030204" pitchFamily="34" charset="0"/>
                <a:ea typeface="Times New Roman" panose="02020603050405020304" pitchFamily="18" charset="0"/>
                <a:cs typeface="+mj-cs"/>
              </a:rPr>
              <a:t>06 04 </a:t>
            </a:r>
            <a:r>
              <a:rPr lang="en-US" sz="1800" dirty="0" smtClean="0">
                <a:effectLst/>
                <a:latin typeface="Calibri" panose="020F0502020204030204" pitchFamily="34" charset="0"/>
                <a:ea typeface="Times New Roman" panose="02020603050405020304" pitchFamily="18" charset="0"/>
                <a:cs typeface="+mj-cs"/>
              </a:rPr>
              <a:t>&amp; </a:t>
            </a:r>
            <a:r>
              <a:rPr lang="en-US" sz="1800" dirty="0">
                <a:effectLst/>
                <a:latin typeface="Calibri" panose="020F0502020204030204" pitchFamily="34" charset="0"/>
                <a:ea typeface="Times New Roman" panose="02020603050405020304" pitchFamily="18" charset="0"/>
                <a:cs typeface="+mj-cs"/>
              </a:rPr>
              <a:t>2017 03 20 in </a:t>
            </a:r>
            <a:r>
              <a:rPr lang="en-US" sz="1800" dirty="0" smtClean="0">
                <a:effectLst/>
                <a:latin typeface="Calibri" panose="020F0502020204030204" pitchFamily="34" charset="0"/>
                <a:ea typeface="Times New Roman" panose="02020603050405020304" pitchFamily="18" charset="0"/>
                <a:cs typeface="+mj-cs"/>
              </a:rPr>
              <a:t>descending order.</a:t>
            </a:r>
            <a:endParaRPr lang="en-US" sz="1800" dirty="0">
              <a:effectLst/>
              <a:latin typeface="Calibri" panose="020F0502020204030204" pitchFamily="34" charset="0"/>
              <a:ea typeface="Times New Roman" panose="02020603050405020304" pitchFamily="18" charset="0"/>
              <a:cs typeface="+mj-cs"/>
            </a:endParaRPr>
          </a:p>
          <a:p>
            <a:pPr marL="0" marR="0" indent="0">
              <a:lnSpc>
                <a:spcPct val="115000"/>
              </a:lnSpc>
              <a:spcBef>
                <a:spcPts val="0"/>
              </a:spcBef>
              <a:spcAft>
                <a:spcPts val="1000"/>
              </a:spcAft>
              <a:buNone/>
            </a:pP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57150" marR="0" indent="-285750">
              <a:lnSpc>
                <a:spcPct val="115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b="1" dirty="0">
                <a:solidFill>
                  <a:srgbClr val="0B49CB"/>
                </a:solidFill>
                <a:latin typeface="Abadi"/>
              </a:rPr>
              <a:t>EDA with SQL</a:t>
            </a:r>
            <a:endParaRPr lang="en-US" sz="3600" b="1"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sz="2000" dirty="0" smtClean="0"/>
          </a:p>
          <a:p>
            <a:pPr marL="0" indent="0" algn="ctr">
              <a:buNone/>
            </a:pPr>
            <a:r>
              <a:rPr lang="en-US" sz="2000" dirty="0" smtClean="0"/>
              <a:t>Map </a:t>
            </a:r>
            <a:r>
              <a:rPr lang="en-US" sz="2000" dirty="0"/>
              <a:t>markers </a:t>
            </a:r>
            <a:r>
              <a:rPr lang="en-US" sz="2000" dirty="0" smtClean="0"/>
              <a:t>added to </a:t>
            </a:r>
            <a:r>
              <a:rPr lang="en-US" sz="2000" dirty="0"/>
              <a:t>map </a:t>
            </a:r>
            <a:r>
              <a:rPr lang="en-US" sz="2000" dirty="0" smtClean="0"/>
              <a:t>to </a:t>
            </a:r>
            <a:r>
              <a:rPr lang="en-US" sz="2000" dirty="0"/>
              <a:t>finding an optimal location for building a launch </a:t>
            </a:r>
            <a:r>
              <a:rPr lang="en-US" sz="2000" dirty="0" smtClean="0"/>
              <a:t>site.</a:t>
            </a:r>
            <a:endParaRPr lang="en-US" sz="2000"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Build an Interactive Map with Folium</a:t>
            </a:r>
            <a:endParaRPr lang="en-US" sz="3200" b="1" dirty="0">
              <a:solidFill>
                <a:srgbClr val="0B49CB"/>
              </a:solidFill>
            </a:endParaRPr>
          </a:p>
        </p:txBody>
      </p:sp>
      <p:pic>
        <p:nvPicPr>
          <p:cNvPr id="10" name="Picture 9">
            <a:extLst>
              <a:ext uri="{FF2B5EF4-FFF2-40B4-BE49-F238E27FC236}">
                <a16:creationId xmlns:a16="http://schemas.microsoft.com/office/drawing/2014/main" xmlns="" id="{E1B9D60B-57E0-7DE0-AE54-860CB464D0CF}"/>
              </a:ext>
            </a:extLst>
          </p:cNvPr>
          <p:cNvPicPr>
            <a:picLocks noChangeAspect="1"/>
          </p:cNvPicPr>
          <p:nvPr/>
        </p:nvPicPr>
        <p:blipFill>
          <a:blip r:embed="rId3"/>
          <a:stretch>
            <a:fillRect/>
          </a:stretch>
        </p:blipFill>
        <p:spPr>
          <a:xfrm>
            <a:off x="1345324" y="1513489"/>
            <a:ext cx="9427779" cy="3372019"/>
          </a:xfrm>
          <a:prstGeom prst="rect">
            <a:avLst/>
          </a:prstGeom>
        </p:spPr>
      </p:pic>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7726"/>
            <a:ext cx="10687962" cy="5244811"/>
          </a:xfrm>
          <a:prstGeom prst="rect">
            <a:avLst/>
          </a:prstGeom>
        </p:spPr>
        <p:txBody>
          <a:bodyPr vert="horz" lIns="91440" tIns="45720" rIns="91440" bIns="45720" rtlCol="0" anchor="t">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solidFill>
                <a:srgbClr val="FF0000"/>
              </a:solidFill>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cs typeface="+mj-cs"/>
              </a:rPr>
              <a:t>Build a Dashboard with </a:t>
            </a:r>
            <a:r>
              <a:rPr lang="en-US" sz="3200" b="1" dirty="0" smtClean="0">
                <a:solidFill>
                  <a:srgbClr val="0B49CB"/>
                </a:solidFill>
                <a:latin typeface="Abadi"/>
                <a:cs typeface="+mj-cs"/>
              </a:rPr>
              <a:t>Plot </a:t>
            </a:r>
            <a:r>
              <a:rPr lang="en-US" sz="3200" b="1" dirty="0" err="1" smtClean="0">
                <a:solidFill>
                  <a:srgbClr val="0B49CB"/>
                </a:solidFill>
                <a:latin typeface="Abadi"/>
                <a:cs typeface="+mj-cs"/>
              </a:rPr>
              <a:t>ly</a:t>
            </a:r>
            <a:r>
              <a:rPr lang="en-US" sz="3200" b="1" dirty="0" smtClean="0">
                <a:solidFill>
                  <a:srgbClr val="0B49CB"/>
                </a:solidFill>
                <a:latin typeface="Abadi"/>
                <a:cs typeface="+mj-cs"/>
              </a:rPr>
              <a:t> </a:t>
            </a:r>
            <a:r>
              <a:rPr lang="en-US" sz="3200" b="1" dirty="0">
                <a:solidFill>
                  <a:srgbClr val="0B49CB"/>
                </a:solidFill>
                <a:latin typeface="Abadi"/>
                <a:cs typeface="+mj-cs"/>
              </a:rPr>
              <a:t>Dash</a:t>
            </a:r>
          </a:p>
        </p:txBody>
      </p:sp>
      <p:pic>
        <p:nvPicPr>
          <p:cNvPr id="6" name="Picture 5">
            <a:extLst>
              <a:ext uri="{FF2B5EF4-FFF2-40B4-BE49-F238E27FC236}">
                <a16:creationId xmlns:a16="http://schemas.microsoft.com/office/drawing/2014/main" xmlns="" id="{933B7DFD-8914-3563-7936-5B3612B2975D}"/>
              </a:ext>
            </a:extLst>
          </p:cNvPr>
          <p:cNvPicPr>
            <a:picLocks noChangeAspect="1"/>
          </p:cNvPicPr>
          <p:nvPr/>
        </p:nvPicPr>
        <p:blipFill>
          <a:blip r:embed="rId3"/>
          <a:stretch>
            <a:fillRect/>
          </a:stretch>
        </p:blipFill>
        <p:spPr>
          <a:xfrm>
            <a:off x="922587" y="1397726"/>
            <a:ext cx="10210447" cy="4428308"/>
          </a:xfrm>
          <a:prstGeom prst="rect">
            <a:avLst/>
          </a:prstGeom>
        </p:spPr>
      </p:pic>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97280" y="2882772"/>
            <a:ext cx="9418319" cy="3488284"/>
          </a:xfrm>
          <a:prstGeom prst="rect">
            <a:avLst/>
          </a:prstGeom>
        </p:spPr>
        <p:txBody>
          <a:bodyPr>
            <a:normAutofit/>
          </a:bodyPr>
          <a:lstStyle/>
          <a:p>
            <a:pPr marL="0" indent="0" rtl="1">
              <a:lnSpc>
                <a:spcPct val="115000"/>
              </a:lnSpc>
              <a:spcBef>
                <a:spcPts val="0"/>
              </a:spcBef>
              <a:spcAft>
                <a:spcPts val="1000"/>
              </a:spcAft>
              <a:buNone/>
            </a:pP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0" marR="0" indent="0" algn="l" rtl="1">
              <a:lnSpc>
                <a:spcPct val="115000"/>
              </a:lnSpc>
              <a:spcBef>
                <a:spcPts val="0"/>
              </a:spcBef>
              <a:spcAft>
                <a:spcPts val="1000"/>
              </a:spcAft>
              <a:buNone/>
            </a:pPr>
            <a:r>
              <a:rPr lang="en-US" sz="1800" dirty="0">
                <a:effectLst/>
                <a:latin typeface="Calibri" panose="020F0502020204030204" pitchFamily="34" charset="0"/>
                <a:ea typeface="Times New Roman" panose="02020603050405020304" pitchFamily="18" charset="0"/>
                <a:cs typeface="Arial" panose="020B0604020202020204" pitchFamily="34" charset="0"/>
              </a:rPr>
              <a:t> </a:t>
            </a:r>
          </a:p>
          <a:p>
            <a:pPr marL="0" marR="0" algn="l" rtl="1">
              <a:lnSpc>
                <a:spcPct val="115000"/>
              </a:lnSpc>
              <a:spcBef>
                <a:spcPts val="0"/>
              </a:spcBef>
              <a:spcAft>
                <a:spcPts val="1000"/>
              </a:spcAft>
            </a:pPr>
            <a:endParaRPr lang="en-US" dirty="0"/>
          </a:p>
          <a:p>
            <a:endParaRPr lang="en-US" dirty="0"/>
          </a:p>
          <a:p>
            <a:endParaRPr lang="en-US" dirty="0"/>
          </a:p>
          <a:p>
            <a:endParaRPr lang="en-US" dirty="0"/>
          </a:p>
          <a:p>
            <a:endParaRPr lang="en-US" dirty="0"/>
          </a:p>
          <a:p>
            <a:pPr marL="0" indent="0">
              <a:buNone/>
            </a:pPr>
            <a:endParaRPr lang="en-US" dirty="0">
              <a:solidFill>
                <a:srgbClr val="FF0000"/>
              </a:solidFill>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xmlns="" id="{F7CC044E-20FF-AAEE-B03E-C4981EB87EFE}"/>
              </a:ext>
            </a:extLst>
          </p:cNvPr>
          <p:cNvPicPr>
            <a:picLocks noChangeAspect="1"/>
          </p:cNvPicPr>
          <p:nvPr/>
        </p:nvPicPr>
        <p:blipFill>
          <a:blip r:embed="rId3"/>
          <a:stretch>
            <a:fillRect/>
          </a:stretch>
        </p:blipFill>
        <p:spPr>
          <a:xfrm>
            <a:off x="6315193" y="1467997"/>
            <a:ext cx="4603531" cy="2992492"/>
          </a:xfrm>
          <a:prstGeom prst="rect">
            <a:avLst/>
          </a:prstGeom>
        </p:spPr>
      </p:pic>
      <p:pic>
        <p:nvPicPr>
          <p:cNvPr id="8" name="Picture 7">
            <a:extLst>
              <a:ext uri="{FF2B5EF4-FFF2-40B4-BE49-F238E27FC236}">
                <a16:creationId xmlns:a16="http://schemas.microsoft.com/office/drawing/2014/main" xmlns="" id="{DB434C17-9CE5-933E-BC04-67EBB646EE36}"/>
              </a:ext>
            </a:extLst>
          </p:cNvPr>
          <p:cNvPicPr>
            <a:picLocks noChangeAspect="1"/>
          </p:cNvPicPr>
          <p:nvPr/>
        </p:nvPicPr>
        <p:blipFill>
          <a:blip r:embed="rId4"/>
          <a:stretch>
            <a:fillRect/>
          </a:stretch>
        </p:blipFill>
        <p:spPr>
          <a:xfrm>
            <a:off x="422718" y="1446073"/>
            <a:ext cx="5360276" cy="3488284"/>
          </a:xfrm>
          <a:prstGeom prst="rect">
            <a:avLst/>
          </a:prstGeom>
        </p:spPr>
      </p:pic>
      <p:sp>
        <p:nvSpPr>
          <p:cNvPr id="2" name="Rectangle 1"/>
          <p:cNvSpPr/>
          <p:nvPr/>
        </p:nvSpPr>
        <p:spPr>
          <a:xfrm>
            <a:off x="953589" y="5447726"/>
            <a:ext cx="9196251" cy="646331"/>
          </a:xfrm>
          <a:prstGeom prst="rect">
            <a:avLst/>
          </a:prstGeom>
        </p:spPr>
        <p:txBody>
          <a:bodyPr wrap="square">
            <a:spAutoFit/>
          </a:bodyPr>
          <a:lstStyle/>
          <a:p>
            <a:r>
              <a:rPr lang="en-US" dirty="0">
                <a:cs typeface="+mj-cs"/>
              </a:rPr>
              <a:t>The </a:t>
            </a:r>
            <a:r>
              <a:rPr lang="en-US" dirty="0" smtClean="0">
                <a:cs typeface="+mj-cs"/>
              </a:rPr>
              <a:t>KNN, SVM &amp; Logistic </a:t>
            </a:r>
            <a:r>
              <a:rPr lang="en-US" dirty="0">
                <a:cs typeface="+mj-cs"/>
              </a:rPr>
              <a:t>Regression model achieved the highest accuracy at 83.3%, </a:t>
            </a:r>
            <a:r>
              <a:rPr lang="en-US" dirty="0" smtClean="0">
                <a:cs typeface="+mj-cs"/>
              </a:rPr>
              <a:t>but </a:t>
            </a:r>
            <a:r>
              <a:rPr lang="en-US" dirty="0">
                <a:cs typeface="+mj-cs"/>
              </a:rPr>
              <a:t>SVM performs the best in terms of Area Under the Curve at </a:t>
            </a:r>
            <a:r>
              <a:rPr lang="en-US" dirty="0" smtClean="0">
                <a:cs typeface="+mj-cs"/>
              </a:rPr>
              <a:t>0.958!</a:t>
            </a:r>
            <a:endParaRPr lang="fa-IR" dirty="0">
              <a:cs typeface="+mj-cs"/>
            </a:endParaRP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10709744"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14300" marR="0" indent="-342900">
              <a:lnSpc>
                <a:spcPct val="115000"/>
              </a:lnSpc>
              <a:spcBef>
                <a:spcPts val="0"/>
              </a:spcBef>
              <a:spcAft>
                <a:spcPts val="1000"/>
              </a:spcAft>
              <a:buFont typeface="Wingdings" pitchFamily="2" charset="2"/>
              <a:buChar char="ü"/>
            </a:pP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a:t>
            </a:r>
            <a:r>
              <a:rPr lang="en-US" sz="20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KNN, SVM &amp; Logistic </a:t>
            </a: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Regression models are the best in terms of prediction accuracy for </a:t>
            </a:r>
            <a:r>
              <a:rPr lang="en-US" sz="20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our </a:t>
            </a: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dataset.</a:t>
            </a:r>
          </a:p>
          <a:p>
            <a:pPr marR="0">
              <a:lnSpc>
                <a:spcPct val="115000"/>
              </a:lnSpc>
              <a:spcBef>
                <a:spcPts val="0"/>
              </a:spcBef>
              <a:spcAft>
                <a:spcPts val="1000"/>
              </a:spcAft>
              <a:buFont typeface="Wingdings" pitchFamily="2" charset="2"/>
              <a:buChar char="ü"/>
            </a:pPr>
            <a:r>
              <a:rPr lang="en-US" sz="20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0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Low </a:t>
            </a: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weighted payloads perform </a:t>
            </a:r>
            <a:r>
              <a:rPr lang="en-US" sz="20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better </a:t>
            </a: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heavier </a:t>
            </a:r>
            <a:r>
              <a:rPr lang="en-US" sz="20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payloads than!</a:t>
            </a:r>
            <a:endPar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p>
            <a:pPr marL="114300" marR="0" indent="-342900">
              <a:lnSpc>
                <a:spcPct val="115000"/>
              </a:lnSpc>
              <a:spcBef>
                <a:spcPts val="0"/>
              </a:spcBef>
              <a:spcAft>
                <a:spcPts val="1000"/>
              </a:spcAft>
              <a:buFont typeface="Wingdings" pitchFamily="2" charset="2"/>
              <a:buChar char="ü"/>
            </a:pP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 The success rates for </a:t>
            </a:r>
            <a:r>
              <a:rPr lang="en-US" sz="20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Space X </a:t>
            </a: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launches is directly proportional time in years </a:t>
            </a:r>
            <a:r>
              <a:rPr lang="en-US" sz="20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eventually </a:t>
            </a: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perfect the launches.</a:t>
            </a:r>
          </a:p>
          <a:p>
            <a:pPr marL="114300" marR="0" indent="-342900">
              <a:lnSpc>
                <a:spcPct val="115000"/>
              </a:lnSpc>
              <a:spcBef>
                <a:spcPts val="0"/>
              </a:spcBef>
              <a:spcAft>
                <a:spcPts val="1000"/>
              </a:spcAft>
              <a:buFont typeface="Wingdings" pitchFamily="2" charset="2"/>
              <a:buChar char="ü"/>
            </a:pP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KSC LC 39A had the most successful launches from all the </a:t>
            </a:r>
            <a:r>
              <a:rPr lang="en-US" sz="20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sites we considered.</a:t>
            </a:r>
            <a:endPar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p>
            <a:pPr marR="0">
              <a:lnSpc>
                <a:spcPct val="115000"/>
              </a:lnSpc>
              <a:spcBef>
                <a:spcPts val="0"/>
              </a:spcBef>
              <a:spcAft>
                <a:spcPts val="1000"/>
              </a:spcAft>
              <a:buFont typeface="Wingdings" pitchFamily="2" charset="2"/>
              <a:buChar char="ü"/>
            </a:pPr>
            <a:r>
              <a:rPr lang="en-US" sz="20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0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Orbit </a:t>
            </a: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GEO,HEO,SSO,ES L1 has the best Success Rate.</a:t>
            </a:r>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Results</a:t>
            </a:r>
            <a:endParaRPr lang="en-US" sz="3200" b="1"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highlight>
                  <a:srgbClr val="800000"/>
                </a:highlight>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3" y="1460937"/>
            <a:ext cx="10515600" cy="4656083"/>
          </a:xfrm>
          <a:prstGeom prst="rect">
            <a:avLst/>
          </a:prstGeom>
          <a:noFill/>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57150" marR="0" indent="-285750">
              <a:lnSpc>
                <a:spcPct val="115000"/>
              </a:lnSpc>
              <a:spcBef>
                <a:spcPts val="0"/>
              </a:spcBef>
              <a:spcAft>
                <a:spcPts val="1000"/>
              </a:spcAft>
              <a:buFont typeface="Wingdings" pitchFamily="2" charset="2"/>
              <a:buChar char="ü"/>
            </a:pPr>
            <a:r>
              <a:rPr lang="en-US" sz="2000" dirty="0">
                <a:effectLst>
                  <a:outerShdw blurRad="50800" dist="50800" dir="5400000" algn="ctr" rotWithShape="0">
                    <a:schemeClr val="bg1"/>
                  </a:outerShdw>
                </a:effectLst>
                <a:highlight>
                  <a:srgbClr val="FFFF00"/>
                </a:highlight>
                <a:latin typeface="Calibri" panose="020F0502020204030204" pitchFamily="34" charset="0"/>
                <a:ea typeface="Times New Roman" panose="02020603050405020304" pitchFamily="18" charset="0"/>
                <a:cs typeface="+mj-cs"/>
              </a:rPr>
              <a:t>Launches from the site of CCAFS SLC 40 are launches form other sites.</a:t>
            </a:r>
          </a:p>
          <a:p>
            <a:pPr marL="57150" marR="0" indent="-285750">
              <a:lnSpc>
                <a:spcPct val="115000"/>
              </a:lnSpc>
              <a:spcBef>
                <a:spcPts val="0"/>
              </a:spcBef>
              <a:spcAft>
                <a:spcPts val="1000"/>
              </a:spcAft>
              <a:buFont typeface="Wingdings" pitchFamily="2" charset="2"/>
              <a:buChar char="ü"/>
            </a:pPr>
            <a:r>
              <a:rPr lang="en-US" sz="2000" dirty="0">
                <a:effectLst/>
                <a:highlight>
                  <a:srgbClr val="FFFF00"/>
                </a:highlight>
                <a:latin typeface="Calibri" panose="020F0502020204030204" pitchFamily="34" charset="0"/>
                <a:ea typeface="Times New Roman" panose="02020603050405020304" pitchFamily="18" charset="0"/>
                <a:cs typeface="+mj-cs"/>
              </a:rPr>
              <a:t>significantly </a:t>
            </a:r>
            <a:r>
              <a:rPr lang="en-US" sz="2000" dirty="0" smtClean="0">
                <a:effectLst/>
                <a:highlight>
                  <a:srgbClr val="FFFF00"/>
                </a:highlight>
                <a:latin typeface="Calibri" panose="020F0502020204030204" pitchFamily="34" charset="0"/>
                <a:ea typeface="Times New Roman" panose="02020603050405020304" pitchFamily="18" charset="0"/>
                <a:cs typeface="+mj-cs"/>
              </a:rPr>
              <a:t>higher </a:t>
            </a:r>
            <a:r>
              <a:rPr lang="en-US" sz="2000" dirty="0">
                <a:effectLst/>
                <a:highlight>
                  <a:srgbClr val="FFFF00"/>
                </a:highlight>
                <a:latin typeface="Calibri" panose="020F0502020204030204" pitchFamily="34" charset="0"/>
                <a:ea typeface="Times New Roman" panose="02020603050405020304" pitchFamily="18" charset="0"/>
                <a:cs typeface="+mj-cs"/>
              </a:rPr>
              <a:t>lunches from other </a:t>
            </a:r>
            <a:r>
              <a:rPr lang="en-US" sz="2000" dirty="0" smtClean="0">
                <a:effectLst/>
                <a:highlight>
                  <a:srgbClr val="FFFF00"/>
                </a:highlight>
                <a:latin typeface="Calibri" panose="020F0502020204030204" pitchFamily="34" charset="0"/>
                <a:ea typeface="Times New Roman" panose="02020603050405020304" pitchFamily="18" charset="0"/>
                <a:cs typeface="+mj-cs"/>
              </a:rPr>
              <a:t>sites than.</a:t>
            </a:r>
            <a:endParaRPr lang="en-US" sz="2000" dirty="0">
              <a:effectLst/>
              <a:highlight>
                <a:srgbClr val="FFFF00"/>
              </a:highlight>
              <a:latin typeface="Calibri" panose="020F0502020204030204" pitchFamily="34" charset="0"/>
              <a:ea typeface="Times New Roman" panose="02020603050405020304" pitchFamily="18" charset="0"/>
              <a:cs typeface="+mj-cs"/>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Flight Number </a:t>
            </a:r>
            <a:r>
              <a:rPr lang="en-US" sz="3200" b="1" dirty="0" smtClean="0">
                <a:solidFill>
                  <a:srgbClr val="0B49CB"/>
                </a:solidFill>
                <a:latin typeface="Abadi"/>
              </a:rPr>
              <a:t>VS</a:t>
            </a:r>
            <a:r>
              <a:rPr lang="en-US" sz="3200" b="1" dirty="0" smtClean="0">
                <a:solidFill>
                  <a:srgbClr val="0B49CB"/>
                </a:solidFill>
                <a:latin typeface="Abadi"/>
              </a:rPr>
              <a:t> </a:t>
            </a:r>
            <a:r>
              <a:rPr lang="en-US" sz="3200" b="1" dirty="0">
                <a:solidFill>
                  <a:srgbClr val="0B49CB"/>
                </a:solidFill>
                <a:latin typeface="Abadi"/>
              </a:rPr>
              <a:t>Launch Site</a:t>
            </a:r>
            <a:endParaRPr lang="en-US" sz="3200" b="1" dirty="0">
              <a:solidFill>
                <a:srgbClr val="0B49CB"/>
              </a:solidFill>
            </a:endParaRPr>
          </a:p>
        </p:txBody>
      </p:sp>
      <p:pic>
        <p:nvPicPr>
          <p:cNvPr id="6" name="Picture 5">
            <a:extLst>
              <a:ext uri="{FF2B5EF4-FFF2-40B4-BE49-F238E27FC236}">
                <a16:creationId xmlns:a16="http://schemas.microsoft.com/office/drawing/2014/main" xmlns="" id="{38481099-A1FD-64E0-58C5-0E5EBF5336D2}"/>
              </a:ext>
            </a:extLst>
          </p:cNvPr>
          <p:cNvPicPr>
            <a:picLocks noChangeAspect="1"/>
          </p:cNvPicPr>
          <p:nvPr/>
        </p:nvPicPr>
        <p:blipFill>
          <a:blip r:embed="rId3"/>
          <a:stretch>
            <a:fillRect/>
          </a:stretch>
        </p:blipFill>
        <p:spPr>
          <a:xfrm>
            <a:off x="1355834" y="1981200"/>
            <a:ext cx="9701049" cy="2895600"/>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315310" y="1450428"/>
            <a:ext cx="11508827" cy="4666593"/>
          </a:xfrm>
          <a:prstGeom prst="rect">
            <a:avLst/>
          </a:prstGeom>
        </p:spPr>
        <p:txBody>
          <a:bodyPr>
            <a:normAutofit/>
          </a:bodyPr>
          <a:lstStyle/>
          <a:p>
            <a:pPr algn="ctr">
              <a:lnSpc>
                <a:spcPct val="100000"/>
              </a:lnSpc>
              <a:spcBef>
                <a:spcPts val="1400"/>
              </a:spcBef>
              <a:buFont typeface="Wingdings" pitchFamily="2" charset="2"/>
              <a:buChar char="ü"/>
            </a:pPr>
            <a:r>
              <a:rPr lang="en-US" sz="2000" dirty="0">
                <a:effectLst/>
                <a:latin typeface="Calibri" panose="020F0502020204030204" pitchFamily="34" charset="0"/>
                <a:ea typeface="Times New Roman" panose="02020603050405020304" pitchFamily="18" charset="0"/>
                <a:cs typeface="+mj-cs"/>
              </a:rPr>
              <a:t>The majority of </a:t>
            </a:r>
            <a:r>
              <a:rPr lang="en-US" sz="2000" dirty="0" err="1">
                <a:effectLst/>
                <a:latin typeface="Calibri" panose="020F0502020204030204" pitchFamily="34" charset="0"/>
                <a:ea typeface="Times New Roman" panose="02020603050405020304" pitchFamily="18" charset="0"/>
                <a:cs typeface="+mj-cs"/>
              </a:rPr>
              <a:t>IPay</a:t>
            </a:r>
            <a:r>
              <a:rPr lang="en-US" sz="2000" dirty="0">
                <a:effectLst/>
                <a:latin typeface="Calibri" panose="020F0502020204030204" pitchFamily="34" charset="0"/>
                <a:ea typeface="Times New Roman" panose="02020603050405020304" pitchFamily="18" charset="0"/>
                <a:cs typeface="+mj-cs"/>
              </a:rPr>
              <a:t> Loads with lower Mass </a:t>
            </a:r>
            <a:r>
              <a:rPr lang="en-US" sz="2000" dirty="0" smtClean="0">
                <a:effectLst/>
                <a:latin typeface="Calibri" panose="020F0502020204030204" pitchFamily="34" charset="0"/>
                <a:ea typeface="Times New Roman" panose="02020603050405020304" pitchFamily="18" charset="0"/>
                <a:cs typeface="+mj-cs"/>
              </a:rPr>
              <a:t>launched </a:t>
            </a:r>
            <a:r>
              <a:rPr lang="en-US" sz="2000" dirty="0">
                <a:effectLst/>
                <a:latin typeface="Calibri" panose="020F0502020204030204" pitchFamily="34" charset="0"/>
                <a:ea typeface="Times New Roman" panose="02020603050405020304" pitchFamily="18" charset="0"/>
                <a:cs typeface="+mj-cs"/>
              </a:rPr>
              <a:t>from CCAFS SLC 40.</a:t>
            </a:r>
            <a:endParaRPr lang="en-US" sz="2400" dirty="0">
              <a:solidFill>
                <a:schemeClr val="accent3">
                  <a:lumMod val="25000"/>
                </a:schemeClr>
              </a:solidFill>
              <a:latin typeface="Abadi" panose="020B0604020104020204" pitchFamily="34" charset="0"/>
              <a:cs typeface="+mj-cs"/>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b="1" dirty="0">
                <a:solidFill>
                  <a:srgbClr val="0B49CB"/>
                </a:solidFill>
                <a:latin typeface="Abadi"/>
              </a:rPr>
              <a:t>Payload </a:t>
            </a:r>
            <a:r>
              <a:rPr lang="en-US" sz="3600" b="1" dirty="0" smtClean="0">
                <a:solidFill>
                  <a:srgbClr val="0B49CB"/>
                </a:solidFill>
                <a:latin typeface="Abadi"/>
              </a:rPr>
              <a:t>VS Launch </a:t>
            </a:r>
            <a:r>
              <a:rPr lang="en-US" sz="3600" b="1" dirty="0">
                <a:solidFill>
                  <a:srgbClr val="0B49CB"/>
                </a:solidFill>
                <a:latin typeface="Abadi"/>
              </a:rPr>
              <a:t>Site</a:t>
            </a:r>
          </a:p>
        </p:txBody>
      </p:sp>
      <p:pic>
        <p:nvPicPr>
          <p:cNvPr id="6" name="Picture 5">
            <a:extLst>
              <a:ext uri="{FF2B5EF4-FFF2-40B4-BE49-F238E27FC236}">
                <a16:creationId xmlns:a16="http://schemas.microsoft.com/office/drawing/2014/main" xmlns="" id="{95378816-35A7-14DE-D18E-6880FEEBF65E}"/>
              </a:ext>
            </a:extLst>
          </p:cNvPr>
          <p:cNvPicPr>
            <a:picLocks noChangeAspect="1"/>
          </p:cNvPicPr>
          <p:nvPr/>
        </p:nvPicPr>
        <p:blipFill>
          <a:blip r:embed="rId3"/>
          <a:stretch>
            <a:fillRect/>
          </a:stretch>
        </p:blipFill>
        <p:spPr>
          <a:xfrm>
            <a:off x="2989008" y="2231419"/>
            <a:ext cx="5448300" cy="4094600"/>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492469"/>
            <a:ext cx="11222292" cy="524466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buFont typeface="Wingdings" pitchFamily="2" charset="2"/>
              <a:buChar char="ü"/>
            </a:pPr>
            <a:r>
              <a:rPr lang="en-US" sz="2000" dirty="0">
                <a:latin typeface="Calibri" panose="020F0502020204030204" pitchFamily="34" charset="0"/>
                <a:ea typeface="Times New Roman" panose="02020603050405020304" pitchFamily="18" charset="0"/>
                <a:cs typeface="+mj-cs"/>
              </a:rPr>
              <a:t>T</a:t>
            </a:r>
            <a:r>
              <a:rPr lang="en-US" sz="2000" dirty="0" smtClean="0">
                <a:effectLst/>
                <a:latin typeface="Calibri" panose="020F0502020204030204" pitchFamily="34" charset="0"/>
                <a:ea typeface="Times New Roman" panose="02020603050405020304" pitchFamily="18" charset="0"/>
                <a:cs typeface="+mj-cs"/>
              </a:rPr>
              <a:t>he </a:t>
            </a:r>
            <a:r>
              <a:rPr lang="en-US" sz="2000" dirty="0">
                <a:effectLst/>
                <a:latin typeface="Calibri" panose="020F0502020204030204" pitchFamily="34" charset="0"/>
                <a:ea typeface="Times New Roman" panose="02020603050405020304" pitchFamily="18" charset="0"/>
                <a:cs typeface="+mj-cs"/>
              </a:rPr>
              <a:t>orbit types </a:t>
            </a:r>
            <a:r>
              <a:rPr lang="en-US" sz="2000" dirty="0" smtClean="0">
                <a:latin typeface="Calibri" panose="020F0502020204030204" pitchFamily="34" charset="0"/>
                <a:ea typeface="Times New Roman" panose="02020603050405020304" pitchFamily="18" charset="0"/>
              </a:rPr>
              <a:t>SSO, HEO, </a:t>
            </a:r>
            <a:r>
              <a:rPr lang="en-US" sz="2000" dirty="0" smtClean="0">
                <a:effectLst/>
                <a:latin typeface="Calibri" panose="020F0502020204030204" pitchFamily="34" charset="0"/>
                <a:ea typeface="Times New Roman" panose="02020603050405020304" pitchFamily="18" charset="0"/>
                <a:cs typeface="+mj-cs"/>
              </a:rPr>
              <a:t>ES-L1 &amp; GEO have the </a:t>
            </a:r>
            <a:r>
              <a:rPr lang="en-US" sz="2000" dirty="0">
                <a:effectLst/>
                <a:latin typeface="Calibri" panose="020F0502020204030204" pitchFamily="34" charset="0"/>
                <a:ea typeface="Times New Roman" panose="02020603050405020304" pitchFamily="18" charset="0"/>
                <a:cs typeface="+mj-cs"/>
              </a:rPr>
              <a:t>highest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xmlns="" id="{C6CFF3FF-72A5-0997-6CF7-FEB618004C28}"/>
              </a:ext>
            </a:extLst>
          </p:cNvPr>
          <p:cNvPicPr>
            <a:picLocks noChangeAspect="1"/>
          </p:cNvPicPr>
          <p:nvPr/>
        </p:nvPicPr>
        <p:blipFill>
          <a:blip r:embed="rId3"/>
          <a:stretch>
            <a:fillRect/>
          </a:stretch>
        </p:blipFill>
        <p:spPr>
          <a:xfrm>
            <a:off x="2602501" y="1401029"/>
            <a:ext cx="6467475" cy="4286250"/>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418897"/>
            <a:ext cx="11064637" cy="518160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buFont typeface="Wingdings" pitchFamily="2" charset="2"/>
              <a:buChar char="ü"/>
            </a:pPr>
            <a:r>
              <a:rPr lang="en-US" sz="2000" dirty="0">
                <a:effectLst/>
                <a:latin typeface="Calibri" panose="020F0502020204030204" pitchFamily="34" charset="0"/>
                <a:ea typeface="Times New Roman" panose="02020603050405020304" pitchFamily="18" charset="0"/>
                <a:cs typeface="+mj-cs"/>
              </a:rPr>
              <a:t>A trend </a:t>
            </a:r>
            <a:r>
              <a:rPr lang="en-US" sz="2000" dirty="0" smtClean="0">
                <a:effectLst/>
                <a:latin typeface="Calibri" panose="020F0502020204030204" pitchFamily="34" charset="0"/>
                <a:ea typeface="Times New Roman" panose="02020603050405020304" pitchFamily="18" charset="0"/>
                <a:cs typeface="+mj-cs"/>
              </a:rPr>
              <a:t>shows a shifting </a:t>
            </a:r>
            <a:r>
              <a:rPr lang="en-US" sz="2000" dirty="0">
                <a:effectLst/>
                <a:latin typeface="Calibri" panose="020F0502020204030204" pitchFamily="34" charset="0"/>
                <a:ea typeface="Times New Roman" panose="02020603050405020304" pitchFamily="18" charset="0"/>
                <a:cs typeface="+mj-cs"/>
              </a:rPr>
              <a:t>to VLEO launches in recent years</a:t>
            </a:r>
            <a:r>
              <a:rPr lang="en-US" sz="1800" dirty="0">
                <a:effectLst/>
                <a:latin typeface="Calibri" panose="020F0502020204030204" pitchFamily="34" charset="0"/>
                <a:ea typeface="Times New Roman" panose="02020603050405020304" pitchFamily="18" charset="0"/>
                <a:cs typeface="Arial" panose="020B0604020202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FB51CD2A-782F-72DE-469B-8123786AEDC0}"/>
              </a:ext>
            </a:extLst>
          </p:cNvPr>
          <p:cNvPicPr>
            <a:picLocks noChangeAspect="1"/>
          </p:cNvPicPr>
          <p:nvPr/>
        </p:nvPicPr>
        <p:blipFill>
          <a:blip r:embed="rId3"/>
          <a:stretch>
            <a:fillRect/>
          </a:stretch>
        </p:blipFill>
        <p:spPr>
          <a:xfrm>
            <a:off x="2851572" y="1345749"/>
            <a:ext cx="4965069" cy="3951466"/>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450428"/>
            <a:ext cx="11096168" cy="507649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itchFamily="2" charset="2"/>
              <a:buChar char="ü"/>
            </a:pPr>
            <a:r>
              <a:rPr lang="en-US" sz="1800" dirty="0">
                <a:effectLst/>
                <a:latin typeface="Arial" panose="020B0604020202020204" pitchFamily="34" charset="0"/>
                <a:ea typeface="Times New Roman" panose="02020603050405020304" pitchFamily="18" charset="0"/>
                <a:cs typeface="Arial" panose="020B0604020202020204" pitchFamily="34" charset="0"/>
              </a:rPr>
              <a:t>﻿</a:t>
            </a:r>
            <a:r>
              <a:rPr lang="en-US" sz="2000" dirty="0">
                <a:latin typeface="Calibri" panose="020F0502020204030204" pitchFamily="34" charset="0"/>
                <a:ea typeface="Times New Roman" panose="02020603050405020304" pitchFamily="18" charset="0"/>
                <a:cs typeface="+mj-cs"/>
              </a:rPr>
              <a:t>S</a:t>
            </a:r>
            <a:r>
              <a:rPr lang="en-US" sz="2000" dirty="0" smtClean="0">
                <a:effectLst/>
                <a:latin typeface="Calibri" panose="020F0502020204030204" pitchFamily="34" charset="0"/>
                <a:ea typeface="Times New Roman" panose="02020603050405020304" pitchFamily="18" charset="0"/>
                <a:cs typeface="+mj-cs"/>
              </a:rPr>
              <a:t>trong </a:t>
            </a:r>
            <a:r>
              <a:rPr lang="en-US" sz="2000" dirty="0">
                <a:effectLst/>
                <a:latin typeface="Calibri" panose="020F0502020204030204" pitchFamily="34" charset="0"/>
                <a:ea typeface="Times New Roman" panose="02020603050405020304" pitchFamily="18" charset="0"/>
                <a:cs typeface="+mj-cs"/>
              </a:rPr>
              <a:t>correlation between ISS </a:t>
            </a:r>
            <a:r>
              <a:rPr lang="en-US" sz="2000" dirty="0" smtClean="0">
                <a:effectLst/>
                <a:latin typeface="Calibri" panose="020F0502020204030204" pitchFamily="34" charset="0"/>
                <a:ea typeface="Times New Roman" panose="02020603050405020304" pitchFamily="18" charset="0"/>
                <a:cs typeface="+mj-cs"/>
              </a:rPr>
              <a:t>&amp; </a:t>
            </a:r>
            <a:r>
              <a:rPr lang="en-US" sz="2000" dirty="0">
                <a:effectLst/>
                <a:latin typeface="Calibri" panose="020F0502020204030204" pitchFamily="34" charset="0"/>
                <a:ea typeface="Times New Roman" panose="02020603050405020304" pitchFamily="18" charset="0"/>
                <a:cs typeface="+mj-cs"/>
              </a:rPr>
              <a:t>Payload at the range around 2000, </a:t>
            </a:r>
            <a:r>
              <a:rPr lang="en-US" sz="2000" dirty="0" smtClean="0">
                <a:effectLst/>
                <a:latin typeface="Calibri" panose="020F0502020204030204" pitchFamily="34" charset="0"/>
                <a:ea typeface="Times New Roman" panose="02020603050405020304" pitchFamily="18" charset="0"/>
                <a:cs typeface="+mj-cs"/>
              </a:rPr>
              <a:t>and GTO at </a:t>
            </a:r>
            <a:r>
              <a:rPr lang="en-US" sz="2000" dirty="0">
                <a:effectLst/>
                <a:latin typeface="Calibri" panose="020F0502020204030204" pitchFamily="34" charset="0"/>
                <a:ea typeface="Times New Roman" panose="02020603050405020304" pitchFamily="18" charset="0"/>
                <a:cs typeface="+mj-cs"/>
              </a:rPr>
              <a:t>the range of </a:t>
            </a:r>
            <a:r>
              <a:rPr lang="en-US" sz="2000" dirty="0" smtClean="0">
                <a:effectLst/>
                <a:latin typeface="Calibri" panose="020F0502020204030204" pitchFamily="34" charset="0"/>
                <a:ea typeface="Times New Roman" panose="02020603050405020304" pitchFamily="18" charset="0"/>
                <a:cs typeface="+mj-cs"/>
              </a:rPr>
              <a:t>4000-8000 as well.</a:t>
            </a:r>
            <a:endParaRPr lang="en-US" sz="2000" dirty="0">
              <a:effectLst/>
              <a:latin typeface="Calibri" panose="020F0502020204030204" pitchFamily="34" charset="0"/>
              <a:ea typeface="Times New Roman" panose="02020603050405020304" pitchFamily="18" charset="0"/>
              <a:cs typeface="+mj-cs"/>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cs typeface="+mj-cs"/>
              </a:rPr>
              <a:t>Payload vs. Orbit Type</a:t>
            </a:r>
            <a:endParaRPr lang="en-US" sz="3200" b="1" dirty="0">
              <a:solidFill>
                <a:srgbClr val="0B49CB"/>
              </a:solidFill>
              <a:cs typeface="+mj-cs"/>
            </a:endParaRPr>
          </a:p>
        </p:txBody>
      </p:sp>
      <p:pic>
        <p:nvPicPr>
          <p:cNvPr id="6" name="Picture 5">
            <a:extLst>
              <a:ext uri="{FF2B5EF4-FFF2-40B4-BE49-F238E27FC236}">
                <a16:creationId xmlns:a16="http://schemas.microsoft.com/office/drawing/2014/main" xmlns="" id="{1659B08A-8BA1-8D65-3316-080AAFA634EB}"/>
              </a:ext>
            </a:extLst>
          </p:cNvPr>
          <p:cNvPicPr>
            <a:picLocks noChangeAspect="1"/>
          </p:cNvPicPr>
          <p:nvPr/>
        </p:nvPicPr>
        <p:blipFill>
          <a:blip r:embed="rId3"/>
          <a:stretch>
            <a:fillRect/>
          </a:stretch>
        </p:blipFill>
        <p:spPr>
          <a:xfrm>
            <a:off x="2563882" y="1450428"/>
            <a:ext cx="6238875" cy="358140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DF9C012F-6DF2-070E-2D55-A3C7D3F83A46}"/>
              </a:ext>
            </a:extLst>
          </p:cNvPr>
          <p:cNvSpPr>
            <a:spLocks noGrp="1"/>
          </p:cNvSpPr>
          <p:nvPr>
            <p:ph sz="half" idx="1"/>
          </p:nvPr>
        </p:nvSpPr>
        <p:spPr>
          <a:xfrm>
            <a:off x="587829" y="1825625"/>
            <a:ext cx="3767395" cy="4351338"/>
          </a:xfrm>
        </p:spPr>
        <p:txBody>
          <a:bodyPr/>
          <a:lstStyle/>
          <a:p>
            <a:pPr algn="just">
              <a:buFont typeface="Wingdings" pitchFamily="2" charset="2"/>
              <a:buChar char="ü"/>
            </a:pPr>
            <a:r>
              <a:rPr lang="en-US" sz="2000" dirty="0">
                <a:effectLst/>
                <a:latin typeface="Calibri" panose="020F0502020204030204" pitchFamily="34" charset="0"/>
                <a:ea typeface="Times New Roman" panose="02020603050405020304" pitchFamily="18" charset="0"/>
                <a:cs typeface="Arial" panose="020B0604020202020204" pitchFamily="34" charset="0"/>
              </a:rPr>
              <a:t>Launch success rate has increased significantly since 2013 </a:t>
            </a:r>
            <a:r>
              <a:rPr lang="en-US" sz="2000" dirty="0" smtClean="0">
                <a:latin typeface="Calibri" panose="020F0502020204030204" pitchFamily="34" charset="0"/>
                <a:ea typeface="Times New Roman" panose="02020603050405020304" pitchFamily="18" charset="0"/>
                <a:cs typeface="Arial" panose="020B0604020202020204" pitchFamily="34" charset="0"/>
              </a:rPr>
              <a:t>&amp; e</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stablished </a:t>
            </a:r>
            <a:r>
              <a:rPr lang="en-US" sz="2000" dirty="0">
                <a:effectLst/>
                <a:latin typeface="Calibri" panose="020F0502020204030204" pitchFamily="34" charset="0"/>
                <a:ea typeface="Times New Roman" panose="02020603050405020304" pitchFamily="18" charset="0"/>
                <a:cs typeface="Arial" panose="020B0604020202020204" pitchFamily="34" charset="0"/>
              </a:rPr>
              <a:t>since 2019, </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because of advance </a:t>
            </a:r>
            <a:r>
              <a:rPr lang="en-US" sz="2000" dirty="0">
                <a:effectLst/>
                <a:latin typeface="Calibri" panose="020F0502020204030204" pitchFamily="34" charset="0"/>
                <a:ea typeface="Times New Roman" panose="02020603050405020304" pitchFamily="18" charset="0"/>
                <a:cs typeface="Arial" panose="020B0604020202020204" pitchFamily="34" charset="0"/>
              </a:rPr>
              <a:t>in technology </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as well as </a:t>
            </a:r>
            <a:r>
              <a:rPr lang="en-US" sz="2000" dirty="0">
                <a:effectLst/>
                <a:latin typeface="Calibri" panose="020F0502020204030204" pitchFamily="34" charset="0"/>
                <a:ea typeface="Times New Roman" panose="02020603050405020304" pitchFamily="18" charset="0"/>
                <a:cs typeface="Arial" panose="020B0604020202020204" pitchFamily="34" charset="0"/>
              </a:rPr>
              <a:t>lessons learned.</a:t>
            </a:r>
            <a:endParaRPr lang="en-US" sz="3200" dirty="0"/>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xmlns="" id="{AB0F190B-1785-F90A-89FA-CE7CA0951249}"/>
              </a:ext>
            </a:extLst>
          </p:cNvPr>
          <p:cNvPicPr>
            <a:picLocks noChangeAspect="1"/>
          </p:cNvPicPr>
          <p:nvPr/>
        </p:nvPicPr>
        <p:blipFill>
          <a:blip r:embed="rId3"/>
          <a:stretch>
            <a:fillRect/>
          </a:stretch>
        </p:blipFill>
        <p:spPr>
          <a:xfrm>
            <a:off x="4851612" y="1513490"/>
            <a:ext cx="6330193" cy="4427579"/>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buFont typeface="Wingdings" pitchFamily="2" charset="2"/>
              <a:buChar char="ü"/>
            </a:pPr>
            <a:endParaRPr lang="en-US" sz="2000" dirty="0" smtClean="0">
              <a:effectLst/>
              <a:latin typeface="Arial" panose="020B0604020202020204" pitchFamily="34" charset="0"/>
              <a:ea typeface="Times New Roman" panose="02020603050405020304" pitchFamily="18" charset="0"/>
              <a:cs typeface="+mj-cs"/>
            </a:endParaRPr>
          </a:p>
          <a:p>
            <a:pPr>
              <a:lnSpc>
                <a:spcPct val="100000"/>
              </a:lnSpc>
              <a:spcBef>
                <a:spcPts val="1400"/>
              </a:spcBef>
              <a:buFont typeface="Wingdings" pitchFamily="2" charset="2"/>
              <a:buChar char="ü"/>
            </a:pPr>
            <a:endParaRPr lang="en-US" sz="2000" dirty="0">
              <a:latin typeface="Arial" panose="020B0604020202020204" pitchFamily="34" charset="0"/>
              <a:ea typeface="Times New Roman" panose="02020603050405020304" pitchFamily="18" charset="0"/>
              <a:cs typeface="+mj-cs"/>
            </a:endParaRPr>
          </a:p>
          <a:p>
            <a:pPr>
              <a:lnSpc>
                <a:spcPct val="100000"/>
              </a:lnSpc>
              <a:spcBef>
                <a:spcPts val="1400"/>
              </a:spcBef>
              <a:buFont typeface="Wingdings" pitchFamily="2" charset="2"/>
              <a:buChar char="ü"/>
            </a:pPr>
            <a:endParaRPr lang="en-US" sz="2000" dirty="0" smtClean="0">
              <a:effectLst/>
              <a:latin typeface="Arial" panose="020B0604020202020204" pitchFamily="34" charset="0"/>
              <a:ea typeface="Times New Roman" panose="02020603050405020304" pitchFamily="18" charset="0"/>
              <a:cs typeface="+mj-cs"/>
            </a:endParaRPr>
          </a:p>
          <a:p>
            <a:pPr>
              <a:lnSpc>
                <a:spcPct val="100000"/>
              </a:lnSpc>
              <a:spcBef>
                <a:spcPts val="1400"/>
              </a:spcBef>
              <a:buFont typeface="Wingdings" pitchFamily="2" charset="2"/>
              <a:buChar char="ü"/>
            </a:pPr>
            <a:endParaRPr lang="en-US" sz="2000" dirty="0">
              <a:latin typeface="Arial" panose="020B0604020202020204" pitchFamily="34" charset="0"/>
              <a:ea typeface="Times New Roman" panose="02020603050405020304" pitchFamily="18" charset="0"/>
              <a:cs typeface="+mj-cs"/>
            </a:endParaRPr>
          </a:p>
          <a:p>
            <a:pPr>
              <a:lnSpc>
                <a:spcPct val="100000"/>
              </a:lnSpc>
              <a:spcBef>
                <a:spcPts val="1400"/>
              </a:spcBef>
              <a:buFont typeface="Wingdings" pitchFamily="2" charset="2"/>
              <a:buChar char="ü"/>
            </a:pPr>
            <a:r>
              <a:rPr lang="en-US" sz="2000" dirty="0">
                <a:effectLst/>
                <a:latin typeface="Arial" panose="020B0604020202020204" pitchFamily="34" charset="0"/>
                <a:ea typeface="Times New Roman" panose="02020603050405020304" pitchFamily="18" charset="0"/>
                <a:cs typeface="+mj-cs"/>
              </a:rPr>
              <a:t>﻿</a:t>
            </a:r>
            <a:r>
              <a:rPr lang="en-US" sz="2000" dirty="0">
                <a:effectLst/>
                <a:latin typeface="Calibri" panose="020F0502020204030204" pitchFamily="34" charset="0"/>
                <a:ea typeface="Times New Roman" panose="02020603050405020304" pitchFamily="18" charset="0"/>
                <a:cs typeface="+mj-cs"/>
              </a:rPr>
              <a:t>%</a:t>
            </a:r>
            <a:r>
              <a:rPr lang="en-US" sz="2000" dirty="0" err="1">
                <a:effectLst/>
                <a:latin typeface="Calibri" panose="020F0502020204030204" pitchFamily="34" charset="0"/>
                <a:ea typeface="Times New Roman" panose="02020603050405020304" pitchFamily="18" charset="0"/>
                <a:cs typeface="+mj-cs"/>
              </a:rPr>
              <a:t>sql</a:t>
            </a:r>
            <a:r>
              <a:rPr lang="en-US" sz="2000" dirty="0">
                <a:effectLst/>
                <a:latin typeface="Calibri" panose="020F0502020204030204" pitchFamily="34" charset="0"/>
                <a:ea typeface="Times New Roman" panose="02020603050405020304" pitchFamily="18" charset="0"/>
                <a:cs typeface="+mj-cs"/>
              </a:rPr>
              <a:t> select </a:t>
            </a:r>
            <a:r>
              <a:rPr lang="en-US" sz="2000" dirty="0" smtClean="0">
                <a:effectLst/>
                <a:latin typeface="Calibri" panose="020F0502020204030204" pitchFamily="34" charset="0"/>
                <a:ea typeface="Times New Roman" panose="02020603050405020304" pitchFamily="18" charset="0"/>
                <a:cs typeface="+mj-cs"/>
              </a:rPr>
              <a:t>distinct (</a:t>
            </a:r>
            <a:r>
              <a:rPr lang="en-US" sz="2000" dirty="0">
                <a:effectLst/>
                <a:latin typeface="Calibri" panose="020F0502020204030204" pitchFamily="34" charset="0"/>
                <a:ea typeface="Times New Roman" panose="02020603050405020304" pitchFamily="18" charset="0"/>
                <a:cs typeface="+mj-cs"/>
              </a:rPr>
              <a:t>LAUNCH_SITE) from SPACEXTBL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All Launch Site Names</a:t>
            </a:r>
          </a:p>
        </p:txBody>
      </p:sp>
      <p:pic>
        <p:nvPicPr>
          <p:cNvPr id="6" name="Picture 5">
            <a:extLst>
              <a:ext uri="{FF2B5EF4-FFF2-40B4-BE49-F238E27FC236}">
                <a16:creationId xmlns:a16="http://schemas.microsoft.com/office/drawing/2014/main" xmlns="" id="{A86960A2-BD7E-7904-96C9-6E27F0F6DF46}"/>
              </a:ext>
            </a:extLst>
          </p:cNvPr>
          <p:cNvPicPr>
            <a:picLocks noChangeAspect="1"/>
          </p:cNvPicPr>
          <p:nvPr/>
        </p:nvPicPr>
        <p:blipFill>
          <a:blip r:embed="rId3"/>
          <a:stretch>
            <a:fillRect/>
          </a:stretch>
        </p:blipFill>
        <p:spPr>
          <a:xfrm>
            <a:off x="7334250" y="1589723"/>
            <a:ext cx="3009900" cy="3933825"/>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81959"/>
            <a:ext cx="9745589" cy="4695004"/>
          </a:xfrm>
          <a:prstGeom prst="rect">
            <a:avLst/>
          </a:prstGeom>
        </p:spPr>
        <p:txBody>
          <a:bodyPr>
            <a:normAutofit/>
          </a:bodyPr>
          <a:lstStyle/>
          <a:p>
            <a:pPr algn="ctr">
              <a:lnSpc>
                <a:spcPct val="100000"/>
              </a:lnSpc>
              <a:spcBef>
                <a:spcPts val="1400"/>
              </a:spcBef>
              <a:buFont typeface="Wingdings" pitchFamily="2" charset="2"/>
              <a:buChar char="ü"/>
            </a:pPr>
            <a:r>
              <a:rPr lang="en-US" sz="2000" dirty="0">
                <a:effectLst/>
                <a:latin typeface="Calibri" panose="020F0502020204030204" pitchFamily="34" charset="0"/>
                <a:ea typeface="Times New Roman" panose="02020603050405020304" pitchFamily="18" charset="0"/>
                <a:cs typeface="+mj-cs"/>
              </a:rPr>
              <a:t>%</a:t>
            </a:r>
            <a:r>
              <a:rPr lang="en-US" sz="2000" dirty="0" err="1">
                <a:effectLst/>
                <a:latin typeface="Calibri" panose="020F0502020204030204" pitchFamily="34" charset="0"/>
                <a:ea typeface="Times New Roman" panose="02020603050405020304" pitchFamily="18" charset="0"/>
                <a:cs typeface="+mj-cs"/>
              </a:rPr>
              <a:t>sql</a:t>
            </a:r>
            <a:r>
              <a:rPr lang="en-US" sz="2000" dirty="0">
                <a:effectLst/>
                <a:latin typeface="Calibri" panose="020F0502020204030204" pitchFamily="34" charset="0"/>
                <a:ea typeface="Times New Roman" panose="02020603050405020304" pitchFamily="18" charset="0"/>
                <a:cs typeface="+mj-cs"/>
              </a:rPr>
              <a:t> </a:t>
            </a:r>
            <a:r>
              <a:rPr lang="en-US" sz="2000" dirty="0" smtClean="0">
                <a:effectLst/>
                <a:latin typeface="Calibri" panose="020F0502020204030204" pitchFamily="34" charset="0"/>
                <a:ea typeface="Times New Roman" panose="02020603050405020304" pitchFamily="18" charset="0"/>
                <a:cs typeface="+mj-cs"/>
              </a:rPr>
              <a:t>select </a:t>
            </a:r>
            <a:r>
              <a:rPr lang="en-US" sz="2000" dirty="0">
                <a:effectLst/>
                <a:latin typeface="Calibri" panose="020F0502020204030204" pitchFamily="34" charset="0"/>
                <a:ea typeface="Times New Roman" panose="02020603050405020304" pitchFamily="18" charset="0"/>
                <a:cs typeface="+mj-cs"/>
              </a:rPr>
              <a:t>from SPACEXTBL where LAUNCH_SITE like 'CCA%' limit 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C02EB593-D65E-9F4F-1433-F3FB8ABA800C}"/>
              </a:ext>
            </a:extLst>
          </p:cNvPr>
          <p:cNvPicPr>
            <a:picLocks noChangeAspect="1"/>
          </p:cNvPicPr>
          <p:nvPr/>
        </p:nvPicPr>
        <p:blipFill>
          <a:blip r:embed="rId3"/>
          <a:stretch>
            <a:fillRect/>
          </a:stretch>
        </p:blipFill>
        <p:spPr>
          <a:xfrm>
            <a:off x="770011" y="2413980"/>
            <a:ext cx="10687961" cy="3229173"/>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ctr">
              <a:lnSpc>
                <a:spcPct val="100000"/>
              </a:lnSpc>
              <a:spcBef>
                <a:spcPts val="1400"/>
              </a:spcBef>
              <a:buFont typeface="Wingdings" pitchFamily="2" charset="2"/>
              <a:buChar char="ü"/>
            </a:pPr>
            <a:r>
              <a:rPr lang="en-US" sz="2000" dirty="0">
                <a:effectLst/>
                <a:latin typeface="Calibri" panose="020F0502020204030204" pitchFamily="34" charset="0"/>
                <a:ea typeface="Times New Roman" panose="02020603050405020304" pitchFamily="18" charset="0"/>
                <a:cs typeface="+mj-cs"/>
              </a:rPr>
              <a:t>%</a:t>
            </a:r>
            <a:r>
              <a:rPr lang="en-US" sz="2000" dirty="0" err="1">
                <a:effectLst/>
                <a:latin typeface="Calibri" panose="020F0502020204030204" pitchFamily="34" charset="0"/>
                <a:ea typeface="Times New Roman" panose="02020603050405020304" pitchFamily="18" charset="0"/>
                <a:cs typeface="+mj-cs"/>
              </a:rPr>
              <a:t>sql</a:t>
            </a:r>
            <a:r>
              <a:rPr lang="en-US" sz="2000" dirty="0">
                <a:effectLst/>
                <a:latin typeface="Calibri" panose="020F0502020204030204" pitchFamily="34" charset="0"/>
                <a:ea typeface="Times New Roman" panose="02020603050405020304" pitchFamily="18" charset="0"/>
                <a:cs typeface="+mj-cs"/>
              </a:rPr>
              <a:t> select sum(PAYLOAD_MASS_KG_) from SPACEXTBL where CUSTOMER =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0EE423EF-4CAD-6801-5E3A-2AD85F504C38}"/>
              </a:ext>
            </a:extLst>
          </p:cNvPr>
          <p:cNvPicPr>
            <a:picLocks noChangeAspect="1"/>
          </p:cNvPicPr>
          <p:nvPr/>
        </p:nvPicPr>
        <p:blipFill>
          <a:blip r:embed="rId3"/>
          <a:stretch>
            <a:fillRect/>
          </a:stretch>
        </p:blipFill>
        <p:spPr>
          <a:xfrm>
            <a:off x="4945480" y="2314574"/>
            <a:ext cx="1876425" cy="1114425"/>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buFont typeface="Wingdings" pitchFamily="2" charset="2"/>
              <a:buChar char="ü"/>
            </a:pPr>
            <a:r>
              <a:rPr lang="en-US" sz="2000" dirty="0">
                <a:effectLst/>
                <a:latin typeface="Calibri" panose="020F0502020204030204" pitchFamily="34" charset="0"/>
                <a:ea typeface="Times New Roman" panose="02020603050405020304" pitchFamily="18" charset="0"/>
                <a:cs typeface="+mj-cs"/>
              </a:rPr>
              <a:t>%</a:t>
            </a:r>
            <a:r>
              <a:rPr lang="en-US" sz="2000" dirty="0" err="1">
                <a:effectLst/>
                <a:latin typeface="Calibri" panose="020F0502020204030204" pitchFamily="34" charset="0"/>
                <a:ea typeface="Times New Roman" panose="02020603050405020304" pitchFamily="18" charset="0"/>
                <a:cs typeface="+mj-cs"/>
              </a:rPr>
              <a:t>sql</a:t>
            </a:r>
            <a:r>
              <a:rPr lang="en-US" sz="2000" dirty="0">
                <a:effectLst/>
                <a:latin typeface="Calibri" panose="020F0502020204030204" pitchFamily="34" charset="0"/>
                <a:ea typeface="Times New Roman" panose="02020603050405020304" pitchFamily="18" charset="0"/>
                <a:cs typeface="+mj-cs"/>
              </a:rPr>
              <a:t> select </a:t>
            </a:r>
            <a:r>
              <a:rPr lang="en-US" sz="2000" dirty="0" err="1" smtClean="0">
                <a:effectLst/>
                <a:latin typeface="Calibri" panose="020F0502020204030204" pitchFamily="34" charset="0"/>
                <a:ea typeface="Times New Roman" panose="02020603050405020304" pitchFamily="18" charset="0"/>
                <a:cs typeface="+mj-cs"/>
              </a:rPr>
              <a:t>avg</a:t>
            </a:r>
            <a:r>
              <a:rPr lang="en-US" sz="2000" dirty="0" smtClean="0">
                <a:effectLst/>
                <a:latin typeface="Calibri" panose="020F0502020204030204" pitchFamily="34" charset="0"/>
                <a:ea typeface="Times New Roman" panose="02020603050405020304" pitchFamily="18" charset="0"/>
                <a:cs typeface="+mj-cs"/>
              </a:rPr>
              <a:t> (</a:t>
            </a:r>
            <a:r>
              <a:rPr lang="en-US" sz="2000" dirty="0">
                <a:effectLst/>
                <a:latin typeface="Calibri" panose="020F0502020204030204" pitchFamily="34" charset="0"/>
                <a:ea typeface="Times New Roman" panose="02020603050405020304" pitchFamily="18" charset="0"/>
                <a:cs typeface="+mj-cs"/>
              </a:rPr>
              <a:t>PAYLOAD_MASS_KG_) from SPACEXTBL where BOOSTER VERSION =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xmlns="" id="{A0C20619-1298-ABA0-FCE7-C2EC310CA5C8}"/>
              </a:ext>
            </a:extLst>
          </p:cNvPr>
          <p:cNvPicPr>
            <a:picLocks noChangeAspect="1"/>
          </p:cNvPicPr>
          <p:nvPr/>
        </p:nvPicPr>
        <p:blipFill>
          <a:blip r:embed="rId3"/>
          <a:stretch>
            <a:fillRect/>
          </a:stretch>
        </p:blipFill>
        <p:spPr>
          <a:xfrm>
            <a:off x="5204591" y="2444930"/>
            <a:ext cx="2171700" cy="714375"/>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00000"/>
              </a:lnSpc>
              <a:spcBef>
                <a:spcPts val="1400"/>
              </a:spcBef>
              <a:buFont typeface="Wingdings" pitchFamily="2" charset="2"/>
              <a:buChar char="ü"/>
            </a:pPr>
            <a:r>
              <a:rPr lang="en-US" sz="2000" dirty="0">
                <a:effectLst/>
                <a:latin typeface="Calibri" panose="020F0502020204030204" pitchFamily="34" charset="0"/>
                <a:ea typeface="Times New Roman" panose="02020603050405020304" pitchFamily="18" charset="0"/>
                <a:cs typeface="+mj-cs"/>
              </a:rPr>
              <a:t>%</a:t>
            </a:r>
            <a:r>
              <a:rPr lang="en-US" sz="2000" dirty="0" err="1">
                <a:effectLst/>
                <a:latin typeface="Calibri" panose="020F0502020204030204" pitchFamily="34" charset="0"/>
                <a:ea typeface="Times New Roman" panose="02020603050405020304" pitchFamily="18" charset="0"/>
                <a:cs typeface="+mj-cs"/>
              </a:rPr>
              <a:t>sql</a:t>
            </a:r>
            <a:r>
              <a:rPr lang="en-US" sz="2000" dirty="0">
                <a:effectLst/>
                <a:latin typeface="Calibri" panose="020F0502020204030204" pitchFamily="34" charset="0"/>
                <a:ea typeface="Times New Roman" panose="02020603050405020304" pitchFamily="18" charset="0"/>
                <a:cs typeface="+mj-cs"/>
              </a:rPr>
              <a:t> select min(DATE) from SPACEXTBL where </a:t>
            </a:r>
            <a:r>
              <a:rPr lang="en-US" sz="2000" dirty="0" err="1" smtClean="0">
                <a:effectLst/>
                <a:latin typeface="Calibri" panose="020F0502020204030204" pitchFamily="34" charset="0"/>
                <a:ea typeface="Times New Roman" panose="02020603050405020304" pitchFamily="18" charset="0"/>
                <a:cs typeface="+mj-cs"/>
              </a:rPr>
              <a:t>Landing__</a:t>
            </a:r>
            <a:r>
              <a:rPr lang="en-US" sz="2000" dirty="0" err="1">
                <a:effectLst/>
                <a:latin typeface="Calibri" panose="020F0502020204030204" pitchFamily="34" charset="0"/>
                <a:ea typeface="Times New Roman" panose="02020603050405020304" pitchFamily="18" charset="0"/>
                <a:cs typeface="+mj-cs"/>
              </a:rPr>
              <a:t>Outcome</a:t>
            </a:r>
            <a:r>
              <a:rPr lang="en-US" sz="2000" dirty="0">
                <a:effectLst/>
                <a:latin typeface="Calibri" panose="020F0502020204030204" pitchFamily="34" charset="0"/>
                <a:ea typeface="Times New Roman" panose="02020603050405020304" pitchFamily="18" charset="0"/>
                <a:cs typeface="+mj-cs"/>
              </a:rPr>
              <a:t> = 'Success (ground pad)'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xmlns="" id="{7A84017D-FBDE-F5DB-12C0-140CBF0F11B2}"/>
              </a:ext>
            </a:extLst>
          </p:cNvPr>
          <p:cNvPicPr>
            <a:picLocks noChangeAspect="1"/>
          </p:cNvPicPr>
          <p:nvPr/>
        </p:nvPicPr>
        <p:blipFill>
          <a:blip r:embed="rId3"/>
          <a:stretch>
            <a:fillRect/>
          </a:stretch>
        </p:blipFill>
        <p:spPr>
          <a:xfrm>
            <a:off x="4962891" y="2352675"/>
            <a:ext cx="3162300" cy="1076325"/>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marR="0" indent="0">
              <a:lnSpc>
                <a:spcPct val="115000"/>
              </a:lnSpc>
              <a:spcBef>
                <a:spcPts val="0"/>
              </a:spcBef>
              <a:spcAft>
                <a:spcPts val="1000"/>
              </a:spcAft>
              <a:buNone/>
            </a:pPr>
            <a:r>
              <a:rPr lang="en-US" sz="2000" dirty="0">
                <a:effectLst/>
                <a:latin typeface="Calibri" panose="020F0502020204030204" pitchFamily="34" charset="0"/>
                <a:ea typeface="Times New Roman" panose="02020603050405020304" pitchFamily="18" charset="0"/>
                <a:cs typeface="+mj-cs"/>
              </a:rPr>
              <a:t>%</a:t>
            </a:r>
            <a:r>
              <a:rPr lang="en-US" sz="2000" dirty="0" err="1">
                <a:effectLst/>
                <a:latin typeface="Calibri" panose="020F0502020204030204" pitchFamily="34" charset="0"/>
                <a:ea typeface="Times New Roman" panose="02020603050405020304" pitchFamily="18" charset="0"/>
                <a:cs typeface="+mj-cs"/>
              </a:rPr>
              <a:t>sql</a:t>
            </a:r>
            <a:r>
              <a:rPr lang="en-US" sz="2000" dirty="0">
                <a:effectLst/>
                <a:latin typeface="Calibri" panose="020F0502020204030204" pitchFamily="34" charset="0"/>
                <a:ea typeface="Times New Roman" panose="02020603050405020304" pitchFamily="18" charset="0"/>
                <a:cs typeface="+mj-cs"/>
              </a:rPr>
              <a:t> select BOOSTER_VERSION from SPACEXTBL where Landing Outcome</a:t>
            </a:r>
          </a:p>
          <a:p>
            <a:pPr marL="0" marR="0" indent="0">
              <a:lnSpc>
                <a:spcPct val="115000"/>
              </a:lnSpc>
              <a:spcBef>
                <a:spcPts val="0"/>
              </a:spcBef>
              <a:spcAft>
                <a:spcPts val="1000"/>
              </a:spcAft>
              <a:buNone/>
            </a:pPr>
            <a:r>
              <a:rPr lang="en-US" sz="2000" dirty="0">
                <a:effectLst/>
                <a:latin typeface="Calibri" panose="020F0502020204030204" pitchFamily="34" charset="0"/>
                <a:ea typeface="Times New Roman" panose="02020603050405020304" pitchFamily="18" charset="0"/>
                <a:cs typeface="+mj-cs"/>
              </a:rPr>
              <a:t>= 'Success (drone ship)' and PAYLOAD_MASS__KG_&gt; 4000 and</a:t>
            </a:r>
          </a:p>
          <a:p>
            <a:pPr marL="0" marR="0" indent="0">
              <a:lnSpc>
                <a:spcPct val="115000"/>
              </a:lnSpc>
              <a:spcBef>
                <a:spcPts val="0"/>
              </a:spcBef>
              <a:spcAft>
                <a:spcPts val="1000"/>
              </a:spcAft>
              <a:buNone/>
            </a:pPr>
            <a:r>
              <a:rPr lang="en-US" sz="2000" dirty="0">
                <a:effectLst/>
                <a:latin typeface="Calibri" panose="020F0502020204030204" pitchFamily="34" charset="0"/>
                <a:ea typeface="Times New Roman" panose="02020603050405020304" pitchFamily="18" charset="0"/>
                <a:cs typeface="+mj-cs"/>
              </a:rPr>
              <a:t>PAYLOAD_MASS_KG_&lt;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400" b="1" dirty="0">
                <a:solidFill>
                  <a:srgbClr val="0B49CB"/>
                </a:solidFill>
                <a:latin typeface="Abadi"/>
                <a:cs typeface="+mj-cs"/>
              </a:rPr>
              <a:t>Successful Drone Ship Landing with </a:t>
            </a:r>
            <a:r>
              <a:rPr lang="en-US" sz="2400" b="1" dirty="0" smtClean="0">
                <a:solidFill>
                  <a:srgbClr val="0B49CB"/>
                </a:solidFill>
                <a:latin typeface="Abadi"/>
                <a:cs typeface="+mj-cs"/>
              </a:rPr>
              <a:t>Payload 4000-6000</a:t>
            </a:r>
            <a:endParaRPr lang="en-US" sz="2400" b="1" dirty="0">
              <a:solidFill>
                <a:srgbClr val="0B49CB"/>
              </a:solidFill>
              <a:latin typeface="Abadi"/>
              <a:cs typeface="+mj-cs"/>
            </a:endParaRPr>
          </a:p>
        </p:txBody>
      </p:sp>
      <p:pic>
        <p:nvPicPr>
          <p:cNvPr id="3" name="Picture 2">
            <a:extLst>
              <a:ext uri="{FF2B5EF4-FFF2-40B4-BE49-F238E27FC236}">
                <a16:creationId xmlns:a16="http://schemas.microsoft.com/office/drawing/2014/main" xmlns="" id="{ACE82C20-EB8C-7AFB-E28A-9B7A7052E21A}"/>
              </a:ext>
            </a:extLst>
          </p:cNvPr>
          <p:cNvPicPr>
            <a:picLocks noChangeAspect="1"/>
          </p:cNvPicPr>
          <p:nvPr/>
        </p:nvPicPr>
        <p:blipFill>
          <a:blip r:embed="rId3"/>
          <a:stretch>
            <a:fillRect/>
          </a:stretch>
        </p:blipFill>
        <p:spPr>
          <a:xfrm>
            <a:off x="4391108" y="3620143"/>
            <a:ext cx="2076450" cy="2514600"/>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334814"/>
            <a:ext cx="11327396" cy="5423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solidFill>
                  <a:schemeClr val="accent3">
                    <a:lumMod val="25000"/>
                  </a:schemeClr>
                </a:solidFill>
                <a:latin typeface="Abadi" panose="020B0604020104020204" pitchFamily="34" charset="0"/>
              </a:rPr>
              <a:t>Summary of methodologies</a:t>
            </a:r>
          </a:p>
          <a:p>
            <a:pPr>
              <a:lnSpc>
                <a:spcPct val="100000"/>
              </a:lnSpc>
              <a:spcBef>
                <a:spcPts val="1400"/>
              </a:spcBef>
              <a:buFont typeface="Wingdings" pitchFamily="2" charset="2"/>
              <a:buChar char="ü"/>
            </a:pPr>
            <a:r>
              <a:rPr lang="en-US" sz="1400" dirty="0">
                <a:solidFill>
                  <a:schemeClr val="accent3">
                    <a:lumMod val="25000"/>
                  </a:schemeClr>
                </a:solidFill>
                <a:latin typeface="Abadi" panose="020B0604020104020204" pitchFamily="34" charset="0"/>
              </a:rPr>
              <a:t>Data Collection (API – Web Scraping)</a:t>
            </a:r>
          </a:p>
          <a:p>
            <a:pPr>
              <a:lnSpc>
                <a:spcPct val="100000"/>
              </a:lnSpc>
              <a:spcBef>
                <a:spcPts val="1400"/>
              </a:spcBef>
              <a:buFont typeface="Wingdings" pitchFamily="2" charset="2"/>
              <a:buChar char="ü"/>
            </a:pPr>
            <a:r>
              <a:rPr lang="en-US" sz="1400" dirty="0">
                <a:solidFill>
                  <a:schemeClr val="accent3">
                    <a:lumMod val="25000"/>
                  </a:schemeClr>
                </a:solidFill>
                <a:latin typeface="Abadi" panose="020B0604020104020204" pitchFamily="34" charset="0"/>
              </a:rPr>
              <a:t>Data Wrangling</a:t>
            </a:r>
          </a:p>
          <a:p>
            <a:pPr>
              <a:lnSpc>
                <a:spcPct val="100000"/>
              </a:lnSpc>
              <a:spcBef>
                <a:spcPts val="1400"/>
              </a:spcBef>
              <a:buFont typeface="Wingdings" pitchFamily="2" charset="2"/>
              <a:buChar char="ü"/>
            </a:pPr>
            <a:r>
              <a:rPr lang="en-US" sz="1400" dirty="0">
                <a:solidFill>
                  <a:schemeClr val="accent3">
                    <a:lumMod val="25000"/>
                  </a:schemeClr>
                </a:solidFill>
                <a:latin typeface="Abadi" panose="020B0604020104020204" pitchFamily="34" charset="0"/>
              </a:rPr>
              <a:t>Exploratory Data Analysis ( SQL – Data Visualization)</a:t>
            </a:r>
          </a:p>
          <a:p>
            <a:pPr>
              <a:lnSpc>
                <a:spcPct val="100000"/>
              </a:lnSpc>
              <a:spcBef>
                <a:spcPts val="1400"/>
              </a:spcBef>
              <a:buFont typeface="Wingdings" pitchFamily="2" charset="2"/>
              <a:buChar char="ü"/>
            </a:pPr>
            <a:r>
              <a:rPr lang="en-US" sz="1400" dirty="0">
                <a:solidFill>
                  <a:schemeClr val="accent3">
                    <a:lumMod val="25000"/>
                  </a:schemeClr>
                </a:solidFill>
                <a:latin typeface="Abadi" panose="020B0604020104020204" pitchFamily="34" charset="0"/>
              </a:rPr>
              <a:t>Interactive Visual Analytics ( Folium)</a:t>
            </a:r>
          </a:p>
          <a:p>
            <a:pPr>
              <a:lnSpc>
                <a:spcPct val="100000"/>
              </a:lnSpc>
              <a:spcBef>
                <a:spcPts val="1400"/>
              </a:spcBef>
              <a:buFont typeface="Wingdings" pitchFamily="2" charset="2"/>
              <a:buChar char="ü"/>
            </a:pPr>
            <a:r>
              <a:rPr lang="en-US" sz="1400" dirty="0">
                <a:solidFill>
                  <a:schemeClr val="accent3">
                    <a:lumMod val="25000"/>
                  </a:schemeClr>
                </a:solidFill>
                <a:latin typeface="Abadi" panose="020B0604020104020204" pitchFamily="34" charset="0"/>
              </a:rPr>
              <a:t>ML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000" b="1"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itchFamily="2" charset="2"/>
              <a:buChar char="ü"/>
            </a:pPr>
            <a:r>
              <a:rPr lang="en-US" sz="1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itchFamily="2" charset="2"/>
              <a:buChar char="ü"/>
            </a:pPr>
            <a:r>
              <a:rPr lang="en-US" sz="1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Wingdings" pitchFamily="2" charset="2"/>
              <a:buChar char="ü"/>
            </a:pPr>
            <a:r>
              <a:rPr lang="en-US" sz="14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57150" marR="0" indent="-285750">
              <a:lnSpc>
                <a:spcPct val="115000"/>
              </a:lnSpc>
              <a:spcBef>
                <a:spcPts val="0"/>
              </a:spcBef>
              <a:spcAft>
                <a:spcPts val="1000"/>
              </a:spcAft>
              <a:buFont typeface="Wingdings" pitchFamily="2" charset="2"/>
              <a:buChar char="ü"/>
            </a:pPr>
            <a:r>
              <a:rPr lang="en-US" sz="2000" dirty="0">
                <a:effectLst/>
                <a:latin typeface="Calibri" panose="020F0502020204030204" pitchFamily="34" charset="0"/>
                <a:ea typeface="Times New Roman" panose="02020603050405020304" pitchFamily="18" charset="0"/>
                <a:cs typeface="Arial" panose="020B0604020202020204" pitchFamily="34" charset="0"/>
              </a:rPr>
              <a:t>%</a:t>
            </a:r>
            <a:r>
              <a:rPr lang="en-US" sz="2000" dirty="0" err="1">
                <a:effectLst/>
                <a:latin typeface="Calibri" panose="020F0502020204030204" pitchFamily="34" charset="0"/>
                <a:ea typeface="Times New Roman" panose="02020603050405020304" pitchFamily="18" charset="0"/>
                <a:cs typeface="Arial" panose="020B0604020202020204" pitchFamily="34" charset="0"/>
              </a:rPr>
              <a:t>sql</a:t>
            </a:r>
            <a:r>
              <a:rPr lang="en-US" sz="2000" dirty="0">
                <a:effectLst/>
                <a:latin typeface="Calibri" panose="020F0502020204030204" pitchFamily="34" charset="0"/>
                <a:ea typeface="Times New Roman" panose="02020603050405020304" pitchFamily="18" charset="0"/>
                <a:cs typeface="Arial" panose="020B0604020202020204" pitchFamily="34" charset="0"/>
              </a:rPr>
              <a:t> select count(MISSION_OUTCOME) from SPACEXTBL where</a:t>
            </a:r>
          </a:p>
          <a:p>
            <a:pPr marL="57150" marR="0" indent="-285750">
              <a:lnSpc>
                <a:spcPct val="115000"/>
              </a:lnSpc>
              <a:spcBef>
                <a:spcPts val="0"/>
              </a:spcBef>
              <a:spcAft>
                <a:spcPts val="1000"/>
              </a:spcAft>
              <a:buFont typeface="Wingdings" pitchFamily="2" charset="2"/>
              <a:buChar char="ü"/>
            </a:pPr>
            <a:r>
              <a:rPr lang="en-US" sz="2000" dirty="0">
                <a:effectLst/>
                <a:latin typeface="Calibri" panose="020F0502020204030204" pitchFamily="34" charset="0"/>
                <a:ea typeface="Times New Roman" panose="02020603050405020304" pitchFamily="18" charset="0"/>
                <a:cs typeface="Arial" panose="020B0604020202020204" pitchFamily="34" charset="0"/>
              </a:rPr>
              <a:t>MISSION OUTCOME = 'Success' or MISSION_OUTCOME = 'Failure (in flight)'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400" b="1" dirty="0">
                <a:solidFill>
                  <a:srgbClr val="0B49CB"/>
                </a:solidFill>
                <a:latin typeface="Abadi"/>
              </a:rPr>
              <a:t>Total Number of Successful and Failure Mission Outcomes</a:t>
            </a:r>
          </a:p>
        </p:txBody>
      </p:sp>
      <p:sp>
        <p:nvSpPr>
          <p:cNvPr id="2" name="Rectangle 1">
            <a:extLst>
              <a:ext uri="{FF2B5EF4-FFF2-40B4-BE49-F238E27FC236}">
                <a16:creationId xmlns:a16="http://schemas.microsoft.com/office/drawing/2014/main" xmlns="" id="{CF4430C5-48EA-51F2-689C-DE349CADDFEF}"/>
              </a:ext>
            </a:extLst>
          </p:cNvPr>
          <p:cNvSpPr/>
          <p:nvPr/>
        </p:nvSpPr>
        <p:spPr>
          <a:xfrm>
            <a:off x="4461792" y="3276375"/>
            <a:ext cx="1418897" cy="714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100</a:t>
            </a:r>
          </a:p>
        </p:txBody>
      </p:sp>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57150" marR="0" indent="-285750">
              <a:lnSpc>
                <a:spcPct val="115000"/>
              </a:lnSpc>
              <a:spcBef>
                <a:spcPts val="0"/>
              </a:spcBef>
              <a:spcAft>
                <a:spcPts val="1000"/>
              </a:spcAft>
              <a:buFont typeface="Wingdings" pitchFamily="2" charset="2"/>
              <a:buChar char="ü"/>
            </a:pPr>
            <a:r>
              <a:rPr lang="en-US" sz="2000" dirty="0">
                <a:effectLst/>
                <a:latin typeface="Calibri" panose="020F0502020204030204" pitchFamily="34" charset="0"/>
                <a:ea typeface="Times New Roman" panose="02020603050405020304" pitchFamily="18" charset="0"/>
                <a:cs typeface="+mj-cs"/>
              </a:rPr>
              <a:t>%</a:t>
            </a:r>
            <a:r>
              <a:rPr lang="en-US" sz="2000" dirty="0" err="1">
                <a:effectLst/>
                <a:latin typeface="Calibri" panose="020F0502020204030204" pitchFamily="34" charset="0"/>
                <a:ea typeface="Times New Roman" panose="02020603050405020304" pitchFamily="18" charset="0"/>
                <a:cs typeface="+mj-cs"/>
              </a:rPr>
              <a:t>sql</a:t>
            </a:r>
            <a:r>
              <a:rPr lang="en-US" sz="2000" dirty="0">
                <a:effectLst/>
                <a:latin typeface="Calibri" panose="020F0502020204030204" pitchFamily="34" charset="0"/>
                <a:ea typeface="Times New Roman" panose="02020603050405020304" pitchFamily="18" charset="0"/>
                <a:cs typeface="+mj-cs"/>
              </a:rPr>
              <a:t> select BOOSTER_VERSION from SPACEXTBL where</a:t>
            </a:r>
          </a:p>
          <a:p>
            <a:pPr marL="57150" marR="0" indent="-285750">
              <a:lnSpc>
                <a:spcPct val="115000"/>
              </a:lnSpc>
              <a:spcBef>
                <a:spcPts val="0"/>
              </a:spcBef>
              <a:spcAft>
                <a:spcPts val="1000"/>
              </a:spcAft>
              <a:buFont typeface="Wingdings" pitchFamily="2" charset="2"/>
              <a:buChar char="ü"/>
            </a:pPr>
            <a:r>
              <a:rPr lang="en-US" sz="2000" dirty="0">
                <a:effectLst/>
                <a:latin typeface="Calibri" panose="020F0502020204030204" pitchFamily="34" charset="0"/>
                <a:ea typeface="Times New Roman" panose="02020603050405020304" pitchFamily="18" charset="0"/>
                <a:cs typeface="+mj-cs"/>
              </a:rPr>
              <a:t>PAYLOAD_MASS_KG_ = (select max(PAYLOAD_MASS_KG_) from SPACEXTBL)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xmlns="" id="{8E1C9B08-66D1-14DE-6288-8B3856C2A6E6}"/>
              </a:ext>
            </a:extLst>
          </p:cNvPr>
          <p:cNvPicPr>
            <a:picLocks noChangeAspect="1"/>
          </p:cNvPicPr>
          <p:nvPr/>
        </p:nvPicPr>
        <p:blipFill>
          <a:blip r:embed="rId3"/>
          <a:stretch>
            <a:fillRect/>
          </a:stretch>
        </p:blipFill>
        <p:spPr>
          <a:xfrm>
            <a:off x="4778962" y="2790825"/>
            <a:ext cx="1266825" cy="3636386"/>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buFont typeface="Wingdings" pitchFamily="2" charset="2"/>
              <a:buChar char="ü"/>
            </a:pPr>
            <a:r>
              <a:rPr lang="en-US" sz="2000" dirty="0">
                <a:effectLst/>
                <a:latin typeface="Arial" panose="020B0604020202020204" pitchFamily="34" charset="0"/>
                <a:ea typeface="Times New Roman" panose="02020603050405020304" pitchFamily="18" charset="0"/>
                <a:cs typeface="+mj-cs"/>
              </a:rPr>
              <a:t>﻿</a:t>
            </a:r>
            <a:r>
              <a:rPr lang="en-US" sz="2000" dirty="0">
                <a:effectLst/>
                <a:latin typeface="Calibri" panose="020F0502020204030204" pitchFamily="34" charset="0"/>
                <a:ea typeface="Times New Roman" panose="02020603050405020304" pitchFamily="18" charset="0"/>
                <a:cs typeface="+mj-cs"/>
              </a:rPr>
              <a:t>%</a:t>
            </a:r>
            <a:r>
              <a:rPr lang="en-US" sz="2000" dirty="0" err="1">
                <a:effectLst/>
                <a:latin typeface="Calibri" panose="020F0502020204030204" pitchFamily="34" charset="0"/>
                <a:ea typeface="Times New Roman" panose="02020603050405020304" pitchFamily="18" charset="0"/>
                <a:cs typeface="+mj-cs"/>
              </a:rPr>
              <a:t>sql</a:t>
            </a:r>
            <a:r>
              <a:rPr lang="en-US" sz="2000" dirty="0">
                <a:effectLst/>
                <a:latin typeface="Calibri" panose="020F0502020204030204" pitchFamily="34" charset="0"/>
                <a:ea typeface="Times New Roman" panose="02020603050405020304" pitchFamily="18" charset="0"/>
                <a:cs typeface="+mj-cs"/>
              </a:rPr>
              <a:t> select * from SPACEXTBL where Landing Outcome like 'Success%' and (DATE between '2015-01-01' and '2015-12-31') order by date </a:t>
            </a:r>
            <a:r>
              <a:rPr lang="en-US" sz="2000" dirty="0" err="1" smtClean="0">
                <a:effectLst/>
                <a:latin typeface="Calibri" panose="020F0502020204030204" pitchFamily="34" charset="0"/>
                <a:ea typeface="Times New Roman" panose="02020603050405020304" pitchFamily="18" charset="0"/>
                <a:cs typeface="+mj-cs"/>
              </a:rPr>
              <a:t>desc</a:t>
            </a:r>
            <a:r>
              <a:rPr lang="en-US" sz="2000" dirty="0" smtClean="0">
                <a:effectLst/>
                <a:latin typeface="Calibri" panose="020F0502020204030204" pitchFamily="34" charset="0"/>
                <a:ea typeface="Times New Roman" panose="02020603050405020304" pitchFamily="18" charset="0"/>
                <a:cs typeface="+mj-cs"/>
              </a:rPr>
              <a:t>…</a:t>
            </a:r>
            <a:endParaRPr lang="en-US" sz="2000" dirty="0">
              <a:effectLst/>
              <a:latin typeface="Calibri" panose="020F0502020204030204" pitchFamily="34" charset="0"/>
              <a:ea typeface="Times New Roman" panose="02020603050405020304" pitchFamily="18" charset="0"/>
              <a:cs typeface="+mj-cs"/>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b="1"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FEAB550A-92C7-A285-8F46-44082781B2A8}"/>
              </a:ext>
            </a:extLst>
          </p:cNvPr>
          <p:cNvPicPr>
            <a:picLocks noChangeAspect="1"/>
          </p:cNvPicPr>
          <p:nvPr/>
        </p:nvPicPr>
        <p:blipFill>
          <a:blip r:embed="rId3"/>
          <a:stretch>
            <a:fillRect/>
          </a:stretch>
        </p:blipFill>
        <p:spPr>
          <a:xfrm>
            <a:off x="770011" y="2790331"/>
            <a:ext cx="10805091" cy="2790825"/>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buFont typeface="Wingdings" pitchFamily="2" charset="2"/>
              <a:buChar char="ü"/>
            </a:pPr>
            <a:r>
              <a:rPr lang="en-US" sz="2000" dirty="0" smtClean="0">
                <a:effectLst/>
                <a:latin typeface="Calibri" panose="020F0502020204030204" pitchFamily="34" charset="0"/>
                <a:ea typeface="Times New Roman" panose="02020603050405020304" pitchFamily="18" charset="0"/>
                <a:cs typeface="+mj-cs"/>
              </a:rPr>
              <a:t>%</a:t>
            </a:r>
            <a:r>
              <a:rPr lang="en-US" sz="2000" dirty="0" err="1">
                <a:effectLst/>
                <a:latin typeface="Calibri" panose="020F0502020204030204" pitchFamily="34" charset="0"/>
                <a:ea typeface="Times New Roman" panose="02020603050405020304" pitchFamily="18" charset="0"/>
                <a:cs typeface="+mj-cs"/>
              </a:rPr>
              <a:t>sql</a:t>
            </a:r>
            <a:r>
              <a:rPr lang="en-US" sz="2000" dirty="0">
                <a:effectLst/>
                <a:latin typeface="Calibri" panose="020F0502020204030204" pitchFamily="34" charset="0"/>
                <a:ea typeface="Times New Roman" panose="02020603050405020304" pitchFamily="18" charset="0"/>
                <a:cs typeface="+mj-cs"/>
              </a:rPr>
              <a:t> select * from SPACEXTBL where </a:t>
            </a:r>
            <a:r>
              <a:rPr lang="en-US" sz="2000" dirty="0" smtClean="0">
                <a:effectLst/>
                <a:latin typeface="Calibri" panose="020F0502020204030204" pitchFamily="34" charset="0"/>
                <a:ea typeface="Times New Roman" panose="02020603050405020304" pitchFamily="18" charset="0"/>
                <a:cs typeface="+mj-cs"/>
              </a:rPr>
              <a:t>Landing Outcome </a:t>
            </a:r>
            <a:r>
              <a:rPr lang="en-US" sz="2000" dirty="0">
                <a:effectLst/>
                <a:latin typeface="Calibri" panose="020F0502020204030204" pitchFamily="34" charset="0"/>
                <a:ea typeface="Times New Roman" panose="02020603050405020304" pitchFamily="18" charset="0"/>
                <a:cs typeface="+mj-cs"/>
              </a:rPr>
              <a:t>like 'Success%' and (DATE between '2010-06-04' </a:t>
            </a:r>
            <a:r>
              <a:rPr lang="en-US" sz="2000" dirty="0" smtClean="0">
                <a:effectLst/>
                <a:latin typeface="Calibri" panose="020F0502020204030204" pitchFamily="34" charset="0"/>
                <a:ea typeface="Times New Roman" panose="02020603050405020304" pitchFamily="18" charset="0"/>
                <a:cs typeface="+mj-cs"/>
              </a:rPr>
              <a:t>&amp; </a:t>
            </a:r>
            <a:r>
              <a:rPr lang="en-US" sz="2000" dirty="0">
                <a:effectLst/>
                <a:latin typeface="Calibri" panose="020F0502020204030204" pitchFamily="34" charset="0"/>
                <a:ea typeface="Times New Roman" panose="02020603050405020304" pitchFamily="18" charset="0"/>
                <a:cs typeface="+mj-cs"/>
              </a:rPr>
              <a:t>'2017-03-20') </a:t>
            </a:r>
            <a:r>
              <a:rPr lang="en-US" sz="2000" dirty="0" smtClean="0">
                <a:effectLst/>
                <a:latin typeface="Calibri" panose="020F0502020204030204" pitchFamily="34" charset="0"/>
                <a:ea typeface="Times New Roman" panose="02020603050405020304" pitchFamily="18" charset="0"/>
                <a:cs typeface="+mj-cs"/>
              </a:rPr>
              <a:t>ordered </a:t>
            </a:r>
            <a:r>
              <a:rPr lang="en-US" sz="2000" dirty="0">
                <a:effectLst/>
                <a:latin typeface="Calibri" panose="020F0502020204030204" pitchFamily="34" charset="0"/>
                <a:ea typeface="Times New Roman" panose="02020603050405020304" pitchFamily="18" charset="0"/>
                <a:cs typeface="+mj-cs"/>
              </a:rPr>
              <a:t>by date </a:t>
            </a:r>
            <a:r>
              <a:rPr lang="en-US" sz="2000" dirty="0" err="1" smtClean="0">
                <a:effectLst/>
                <a:latin typeface="Calibri" panose="020F0502020204030204" pitchFamily="34" charset="0"/>
                <a:ea typeface="Times New Roman" panose="02020603050405020304" pitchFamily="18" charset="0"/>
                <a:cs typeface="+mj-cs"/>
              </a:rPr>
              <a:t>desc</a:t>
            </a:r>
            <a:r>
              <a:rPr lang="en-US" sz="2000" dirty="0" smtClean="0">
                <a:effectLst/>
                <a:latin typeface="Calibri" panose="020F0502020204030204" pitchFamily="34" charset="0"/>
                <a:ea typeface="Times New Roman" panose="02020603050405020304" pitchFamily="18" charset="0"/>
                <a:cs typeface="+mj-cs"/>
              </a:rPr>
              <a:t>…</a:t>
            </a:r>
            <a:endParaRPr lang="en-US" sz="2000" dirty="0">
              <a:effectLst/>
              <a:latin typeface="Calibri" panose="020F0502020204030204" pitchFamily="34" charset="0"/>
              <a:ea typeface="Times New Roman" panose="02020603050405020304" pitchFamily="18" charset="0"/>
              <a:cs typeface="+mj-cs"/>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400" b="1" dirty="0">
                <a:solidFill>
                  <a:srgbClr val="0B49CB"/>
                </a:solidFill>
                <a:latin typeface="Abadi"/>
              </a:rPr>
              <a:t>Rank Landing Outcomes Between 2010-06-04 </a:t>
            </a:r>
            <a:r>
              <a:rPr lang="en-US" sz="2400" b="1" dirty="0" smtClean="0">
                <a:solidFill>
                  <a:srgbClr val="0B49CB"/>
                </a:solidFill>
                <a:latin typeface="Abadi"/>
              </a:rPr>
              <a:t>&amp; </a:t>
            </a:r>
            <a:r>
              <a:rPr lang="en-US" sz="2400" b="1" dirty="0">
                <a:solidFill>
                  <a:srgbClr val="0B49CB"/>
                </a:solidFill>
                <a:latin typeface="Abadi"/>
              </a:rPr>
              <a:t>2017-03-20</a:t>
            </a:r>
          </a:p>
        </p:txBody>
      </p:sp>
      <p:pic>
        <p:nvPicPr>
          <p:cNvPr id="6" name="Picture 5">
            <a:extLst>
              <a:ext uri="{FF2B5EF4-FFF2-40B4-BE49-F238E27FC236}">
                <a16:creationId xmlns:a16="http://schemas.microsoft.com/office/drawing/2014/main" xmlns="" id="{3FD20634-3A74-7AEB-DC2A-C43B9CCA1938}"/>
              </a:ext>
            </a:extLst>
          </p:cNvPr>
          <p:cNvPicPr>
            <a:picLocks noChangeAspect="1"/>
          </p:cNvPicPr>
          <p:nvPr/>
        </p:nvPicPr>
        <p:blipFill>
          <a:blip r:embed="rId3"/>
          <a:stretch>
            <a:fillRect/>
          </a:stretch>
        </p:blipFill>
        <p:spPr>
          <a:xfrm>
            <a:off x="1174960" y="2980258"/>
            <a:ext cx="8891753" cy="2210841"/>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highlight>
                  <a:srgbClr val="800000"/>
                </a:highlight>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xmlns="" id="{C077208F-695B-6702-BDC1-B3B58FE76500}"/>
              </a:ext>
            </a:extLst>
          </p:cNvPr>
          <p:cNvPicPr>
            <a:picLocks noGrp="1" noChangeAspect="1"/>
          </p:cNvPicPr>
          <p:nvPr>
            <p:ph idx="4294967295"/>
          </p:nvPr>
        </p:nvPicPr>
        <p:blipFill>
          <a:blip r:embed="rId3"/>
          <a:stretch>
            <a:fillRect/>
          </a:stretch>
        </p:blipFill>
        <p:spPr>
          <a:xfrm>
            <a:off x="6139543" y="1675822"/>
            <a:ext cx="5318429" cy="4351338"/>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b="1" dirty="0" smtClean="0">
                <a:solidFill>
                  <a:srgbClr val="0B49CB"/>
                </a:solidFill>
                <a:latin typeface="Abadi"/>
              </a:rPr>
              <a:t>Folium </a:t>
            </a:r>
            <a:r>
              <a:rPr lang="en-US" sz="3600" b="1" dirty="0">
                <a:solidFill>
                  <a:srgbClr val="0B49CB"/>
                </a:solidFill>
                <a:latin typeface="Abadi"/>
              </a:rPr>
              <a:t>Map </a:t>
            </a:r>
            <a:r>
              <a:rPr lang="en-US" sz="3600" b="1" dirty="0" smtClean="0">
                <a:solidFill>
                  <a:srgbClr val="0B49CB"/>
                </a:solidFill>
                <a:latin typeface="Abadi"/>
              </a:rPr>
              <a:t>1</a:t>
            </a:r>
            <a:endParaRPr lang="en-US" sz="3600" b="1" dirty="0">
              <a:solidFill>
                <a:srgbClr val="0B49CB"/>
              </a:solidFill>
              <a:latin typeface="Abadi"/>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31" y="1674235"/>
            <a:ext cx="5199079"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094FEA61-7511-07DA-CC41-B5089E5D1876}"/>
              </a:ext>
            </a:extLst>
          </p:cNvPr>
          <p:cNvPicPr>
            <a:picLocks noGrp="1" noChangeAspect="1"/>
          </p:cNvPicPr>
          <p:nvPr>
            <p:ph idx="4294967295"/>
          </p:nvPr>
        </p:nvPicPr>
        <p:blipFill>
          <a:blip r:embed="rId3"/>
          <a:stretch>
            <a:fillRect/>
          </a:stretch>
        </p:blipFill>
        <p:spPr>
          <a:xfrm>
            <a:off x="1867290" y="1449491"/>
            <a:ext cx="8597827" cy="4314825"/>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smtClean="0">
                <a:solidFill>
                  <a:srgbClr val="0B49CB"/>
                </a:solidFill>
                <a:latin typeface="Abadi"/>
              </a:rPr>
              <a:t>Folium </a:t>
            </a:r>
            <a:r>
              <a:rPr lang="en-US" sz="3200" b="1" dirty="0">
                <a:solidFill>
                  <a:srgbClr val="0B49CB"/>
                </a:solidFill>
                <a:latin typeface="Abadi"/>
              </a:rPr>
              <a:t>Map </a:t>
            </a:r>
            <a:r>
              <a:rPr lang="en-US" sz="3200" b="1" dirty="0" smtClean="0">
                <a:solidFill>
                  <a:srgbClr val="0B49CB"/>
                </a:solidFill>
                <a:latin typeface="Abadi"/>
              </a:rPr>
              <a:t>2</a:t>
            </a:r>
            <a:endParaRPr lang="en-US" sz="3200" b="1" dirty="0">
              <a:solidFill>
                <a:srgbClr val="0B49CB"/>
              </a:solidFill>
              <a:latin typeface="Abadi"/>
            </a:endParaRPr>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highlight>
                  <a:srgbClr val="800000"/>
                </a:highlight>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xmlns="" id="{81A0CA2C-CDE5-E19E-0063-7C91A17D732C}"/>
              </a:ext>
            </a:extLst>
          </p:cNvPr>
          <p:cNvPicPr>
            <a:picLocks noGrp="1" noChangeAspect="1"/>
          </p:cNvPicPr>
          <p:nvPr>
            <p:ph idx="4294967295"/>
          </p:nvPr>
        </p:nvPicPr>
        <p:blipFill>
          <a:blip r:embed="rId3"/>
          <a:stretch>
            <a:fillRect/>
          </a:stretch>
        </p:blipFill>
        <p:spPr>
          <a:xfrm>
            <a:off x="547942" y="1525679"/>
            <a:ext cx="5257801" cy="4351338"/>
          </a:xfrm>
          <a:prstGeom prst="rect">
            <a:avLst/>
          </a:prstGeom>
        </p:spPr>
      </p:pic>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b="1" dirty="0" smtClean="0">
                <a:solidFill>
                  <a:srgbClr val="0B49CB"/>
                </a:solidFill>
                <a:latin typeface="Abadi"/>
              </a:rPr>
              <a:t>Dashboard</a:t>
            </a:r>
            <a:endParaRPr lang="en-US" sz="3600" b="1" dirty="0">
              <a:solidFill>
                <a:srgbClr val="0B49CB"/>
              </a:solidFill>
              <a:latin typeface="Abadi"/>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811" y="1524092"/>
            <a:ext cx="5663052"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xmlns="" id="{6FA4C76A-B0B4-9DFF-A0F2-96C7736AC407}"/>
              </a:ext>
            </a:extLst>
          </p:cNvPr>
          <p:cNvPicPr>
            <a:picLocks noGrp="1" noChangeAspect="1"/>
          </p:cNvPicPr>
          <p:nvPr>
            <p:ph idx="4294967295"/>
          </p:nvPr>
        </p:nvPicPr>
        <p:blipFill>
          <a:blip r:embed="rId3"/>
          <a:stretch>
            <a:fillRect/>
          </a:stretch>
        </p:blipFill>
        <p:spPr>
          <a:xfrm>
            <a:off x="770011" y="1825625"/>
            <a:ext cx="10215852" cy="4496798"/>
          </a:xfrm>
          <a:prstGeom prst="rect">
            <a:avLst/>
          </a:prstGeom>
        </p:spPr>
      </p:pic>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smtClean="0">
                <a:solidFill>
                  <a:srgbClr val="0B49CB"/>
                </a:solidFill>
                <a:latin typeface="Abadi"/>
              </a:rPr>
              <a:t>Dashboard</a:t>
            </a:r>
            <a:endParaRPr lang="en-US" b="1"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334814"/>
            <a:ext cx="10530114" cy="5370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b="1" dirty="0"/>
              <a:t>Project background and </a:t>
            </a:r>
            <a:r>
              <a:rPr lang="en-US" sz="2000" b="1" dirty="0"/>
              <a:t>context</a:t>
            </a:r>
          </a:p>
          <a:p>
            <a:pPr algn="just">
              <a:spcBef>
                <a:spcPts val="1400"/>
              </a:spcBef>
            </a:pPr>
            <a:r>
              <a:rPr lang="en-US" sz="2000" dirty="0" smtClean="0">
                <a:solidFill>
                  <a:schemeClr val="tx1"/>
                </a:solidFill>
                <a:latin typeface="Calibri" panose="020F0502020204030204" pitchFamily="34" charset="0"/>
                <a:ea typeface="Times New Roman" panose="02020603050405020304" pitchFamily="18" charset="0"/>
                <a:cs typeface="+mj-cs"/>
              </a:rPr>
              <a:t>Space </a:t>
            </a:r>
            <a:r>
              <a:rPr lang="en-US" sz="2000" dirty="0">
                <a:solidFill>
                  <a:schemeClr val="tx1"/>
                </a:solidFill>
                <a:latin typeface="Calibri" panose="020F0502020204030204" pitchFamily="34" charset="0"/>
                <a:ea typeface="Times New Roman" panose="02020603050405020304" pitchFamily="18" charset="0"/>
                <a:cs typeface="+mj-cs"/>
              </a:rPr>
              <a:t>X company said that Falcon 9 rocket launches by 62 million dollars cost; other </a:t>
            </a:r>
            <a:r>
              <a:rPr lang="en-US" sz="2000" dirty="0" smtClean="0">
                <a:solidFill>
                  <a:schemeClr val="tx1"/>
                </a:solidFill>
                <a:latin typeface="Calibri" panose="020F0502020204030204" pitchFamily="34" charset="0"/>
                <a:ea typeface="Times New Roman" panose="02020603050405020304" pitchFamily="18" charset="0"/>
                <a:cs typeface="+mj-cs"/>
              </a:rPr>
              <a:t>companies </a:t>
            </a:r>
            <a:r>
              <a:rPr lang="en-US" sz="2000" dirty="0">
                <a:solidFill>
                  <a:schemeClr val="tx1"/>
                </a:solidFill>
                <a:latin typeface="Calibri" panose="020F0502020204030204" pitchFamily="34" charset="0"/>
                <a:ea typeface="Times New Roman" panose="02020603050405020304" pitchFamily="18" charset="0"/>
                <a:cs typeface="+mj-cs"/>
              </a:rPr>
              <a:t>cost is 165 million dollars. The main reason of this gap is because of reusing of the first stage by Space X. So, if we can predict the success of landing of the first stage, we can calculate the launch's cost. This results will be useful for company wants to be </a:t>
            </a:r>
            <a:r>
              <a:rPr lang="en-US" sz="2000" dirty="0" smtClean="0">
                <a:solidFill>
                  <a:schemeClr val="tx1"/>
                </a:solidFill>
                <a:latin typeface="Calibri" panose="020F0502020204030204" pitchFamily="34" charset="0"/>
                <a:ea typeface="Times New Roman" panose="02020603050405020304" pitchFamily="18" charset="0"/>
                <a:cs typeface="+mj-cs"/>
              </a:rPr>
              <a:t>competitor </a:t>
            </a:r>
            <a:r>
              <a:rPr lang="en-US" sz="2000" dirty="0">
                <a:solidFill>
                  <a:schemeClr val="tx1"/>
                </a:solidFill>
                <a:latin typeface="Calibri" panose="020F0502020204030204" pitchFamily="34" charset="0"/>
                <a:ea typeface="Times New Roman" panose="02020603050405020304" pitchFamily="18" charset="0"/>
                <a:cs typeface="+mj-cs"/>
              </a:rPr>
              <a:t>of space X company. I want to predict the landing successfulness for the first stage by designing a </a:t>
            </a:r>
            <a:r>
              <a:rPr lang="en-US" sz="2000" dirty="0" smtClean="0">
                <a:solidFill>
                  <a:schemeClr val="tx1"/>
                </a:solidFill>
                <a:latin typeface="Calibri" panose="020F0502020204030204" pitchFamily="34" charset="0"/>
                <a:ea typeface="Times New Roman" panose="02020603050405020304" pitchFamily="18" charset="0"/>
                <a:cs typeface="+mj-cs"/>
              </a:rPr>
              <a:t>machine </a:t>
            </a:r>
            <a:r>
              <a:rPr lang="en-US" sz="2000" dirty="0">
                <a:solidFill>
                  <a:schemeClr val="tx1"/>
                </a:solidFill>
                <a:latin typeface="Calibri" panose="020F0502020204030204" pitchFamily="34" charset="0"/>
                <a:ea typeface="Times New Roman" panose="02020603050405020304" pitchFamily="18" charset="0"/>
                <a:cs typeface="+mj-cs"/>
              </a:rPr>
              <a:t>learning method.</a:t>
            </a:r>
            <a:endParaRPr lang="en-US" sz="2000" dirty="0">
              <a:solidFill>
                <a:schemeClr val="tx1"/>
              </a:solidFill>
              <a:latin typeface="Abadi" panose="020B0604020104020204" pitchFamily="34" charset="0"/>
              <a:cs typeface="+mj-cs"/>
            </a:endParaRPr>
          </a:p>
          <a:p>
            <a:pPr>
              <a:spcBef>
                <a:spcPts val="1400"/>
              </a:spcBef>
            </a:pPr>
            <a:r>
              <a:rPr lang="en-US" sz="2000" b="1" dirty="0"/>
              <a:t>Problems you want to find answers</a:t>
            </a:r>
          </a:p>
          <a:p>
            <a:pPr>
              <a:spcBef>
                <a:spcPts val="1400"/>
              </a:spcBef>
            </a:pPr>
            <a:r>
              <a:rPr lang="en-US" sz="2000" dirty="0">
                <a:solidFill>
                  <a:schemeClr val="tx1"/>
                </a:solidFill>
                <a:latin typeface="Calibri" panose="020F0502020204030204" pitchFamily="34" charset="0"/>
                <a:ea typeface="Times New Roman" panose="02020603050405020304" pitchFamily="18" charset="0"/>
                <a:cs typeface="+mj-cs"/>
              </a:rPr>
              <a:t>What are the items for a successful landing?</a:t>
            </a:r>
          </a:p>
          <a:p>
            <a:pPr>
              <a:spcBef>
                <a:spcPts val="1400"/>
              </a:spcBef>
            </a:pPr>
            <a:r>
              <a:rPr lang="en-US" sz="2000" dirty="0">
                <a:solidFill>
                  <a:schemeClr val="tx1"/>
                </a:solidFill>
                <a:latin typeface="Calibri" panose="020F0502020204030204" pitchFamily="34" charset="0"/>
                <a:ea typeface="Times New Roman" panose="02020603050405020304" pitchFamily="18" charset="0"/>
                <a:cs typeface="+mj-cs"/>
              </a:rPr>
              <a:t>What are the relations between various features which that affect the success rate of a successful landing?</a:t>
            </a:r>
          </a:p>
          <a:p>
            <a:pPr>
              <a:spcBef>
                <a:spcPts val="1400"/>
              </a:spcBef>
            </a:pPr>
            <a:r>
              <a:rPr lang="en-US" sz="2000" dirty="0">
                <a:solidFill>
                  <a:schemeClr val="tx1"/>
                </a:solidFill>
                <a:latin typeface="Calibri" panose="020F0502020204030204" pitchFamily="34" charset="0"/>
                <a:ea typeface="Times New Roman" panose="02020603050405020304" pitchFamily="18" charset="0"/>
                <a:cs typeface="+mj-cs"/>
              </a:rPr>
              <a:t>What are the conditions for a ensure successful landing?</a:t>
            </a:r>
            <a:endParaRPr lang="en-US" sz="2000" dirty="0">
              <a:solidFill>
                <a:schemeClr val="tx1"/>
              </a:solidFill>
              <a:latin typeface="Abadi" panose="020B0604020104020204" pitchFamily="34" charset="0"/>
              <a:cs typeface="+mj-cs"/>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674145" y="2529746"/>
            <a:ext cx="1058303" cy="369332"/>
          </a:xfrm>
          <a:prstGeom prst="rect">
            <a:avLst/>
          </a:prstGeom>
          <a:solidFill>
            <a:srgbClr val="0948CB"/>
          </a:solidFill>
        </p:spPr>
        <p:txBody>
          <a:bodyPr wrap="none" rtlCol="0">
            <a:spAutoFit/>
          </a:bodyPr>
          <a:lstStyle/>
          <a:p>
            <a:r>
              <a:rPr lang="en-US" dirty="0">
                <a:solidFill>
                  <a:schemeClr val="bg1"/>
                </a:solidFill>
                <a:highlight>
                  <a:srgbClr val="800000"/>
                </a:highlight>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Classification Accuracy</a:t>
            </a:r>
            <a:endParaRPr lang="en-US" sz="3200" b="1" dirty="0">
              <a:solidFill>
                <a:srgbClr val="0B49CB"/>
              </a:solidFill>
            </a:endParaRPr>
          </a:p>
        </p:txBody>
      </p:sp>
      <p:pic>
        <p:nvPicPr>
          <p:cNvPr id="3" name="Picture 2">
            <a:extLst>
              <a:ext uri="{FF2B5EF4-FFF2-40B4-BE49-F238E27FC236}">
                <a16:creationId xmlns:a16="http://schemas.microsoft.com/office/drawing/2014/main" xmlns="" id="{15C123E3-2AC0-963D-F488-AC3C2918119A}"/>
              </a:ext>
            </a:extLst>
          </p:cNvPr>
          <p:cNvPicPr>
            <a:picLocks noChangeAspect="1"/>
          </p:cNvPicPr>
          <p:nvPr/>
        </p:nvPicPr>
        <p:blipFill>
          <a:blip r:embed="rId3"/>
          <a:stretch>
            <a:fillRect/>
          </a:stretch>
        </p:blipFill>
        <p:spPr>
          <a:xfrm>
            <a:off x="1994262" y="1775950"/>
            <a:ext cx="7424057" cy="4249623"/>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Abadi"/>
              </a:rPr>
              <a:t>Confusion Matrix</a:t>
            </a:r>
            <a:endParaRPr lang="en-US" sz="3200" b="1" dirty="0">
              <a:solidFill>
                <a:srgbClr val="0B49CB"/>
              </a:solidFill>
            </a:endParaRPr>
          </a:p>
        </p:txBody>
      </p:sp>
      <p:pic>
        <p:nvPicPr>
          <p:cNvPr id="3" name="Picture 2">
            <a:extLst>
              <a:ext uri="{FF2B5EF4-FFF2-40B4-BE49-F238E27FC236}">
                <a16:creationId xmlns:a16="http://schemas.microsoft.com/office/drawing/2014/main" xmlns="" id="{0D902C24-D0E7-020D-ABAF-8BEEAD0AD295}"/>
              </a:ext>
            </a:extLst>
          </p:cNvPr>
          <p:cNvPicPr>
            <a:picLocks noChangeAspect="1"/>
          </p:cNvPicPr>
          <p:nvPr/>
        </p:nvPicPr>
        <p:blipFill>
          <a:blip r:embed="rId3"/>
          <a:stretch>
            <a:fillRect/>
          </a:stretch>
        </p:blipFill>
        <p:spPr>
          <a:xfrm>
            <a:off x="851339" y="1639614"/>
            <a:ext cx="9743090" cy="4679736"/>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0" y="1875054"/>
            <a:ext cx="10687961" cy="4351338"/>
          </a:xfrm>
          <a:prstGeom prst="rect">
            <a:avLst/>
          </a:prstGeom>
        </p:spPr>
        <p:txBody>
          <a:bodyPr>
            <a:normAutofit/>
          </a:bodyPr>
          <a:lstStyle/>
          <a:p>
            <a:pPr marR="0">
              <a:lnSpc>
                <a:spcPct val="115000"/>
              </a:lnSpc>
              <a:spcBef>
                <a:spcPts val="0"/>
              </a:spcBef>
              <a:spcAft>
                <a:spcPts val="1000"/>
              </a:spcAft>
              <a:buFont typeface="Wingdings" pitchFamily="2" charset="2"/>
              <a:buChar char="ü"/>
            </a:pP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The KNN, SVM &amp; Logistic </a:t>
            </a:r>
            <a:r>
              <a:rPr lang="en-US" sz="2000" dirty="0">
                <a:effectLst/>
                <a:latin typeface="Calibri" panose="020F0502020204030204" pitchFamily="34" charset="0"/>
                <a:ea typeface="Times New Roman" panose="02020603050405020304" pitchFamily="18" charset="0"/>
                <a:cs typeface="Arial" panose="020B0604020202020204" pitchFamily="34" charset="0"/>
              </a:rPr>
              <a:t>Regression models are the best in </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prediction </a:t>
            </a:r>
            <a:r>
              <a:rPr lang="en-US" sz="2000" dirty="0">
                <a:effectLst/>
                <a:latin typeface="Calibri" panose="020F0502020204030204" pitchFamily="34" charset="0"/>
                <a:ea typeface="Times New Roman" panose="02020603050405020304" pitchFamily="18" charset="0"/>
                <a:cs typeface="Arial" panose="020B0604020202020204" pitchFamily="34" charset="0"/>
              </a:rPr>
              <a:t>accuracy for this dataset.</a:t>
            </a:r>
          </a:p>
          <a:p>
            <a:pPr marL="57150" marR="0" indent="-285750">
              <a:lnSpc>
                <a:spcPct val="115000"/>
              </a:lnSpc>
              <a:spcBef>
                <a:spcPts val="0"/>
              </a:spcBef>
              <a:spcAft>
                <a:spcPts val="1000"/>
              </a:spcAft>
              <a:buFont typeface="Wingdings" pitchFamily="2" charset="2"/>
              <a:buChar char="ü"/>
            </a:pPr>
            <a:r>
              <a:rPr lang="en-US" sz="2000" dirty="0">
                <a:effectLst/>
                <a:latin typeface="Calibri" panose="020F0502020204030204" pitchFamily="34" charset="0"/>
                <a:ea typeface="Times New Roman" panose="02020603050405020304" pitchFamily="18" charset="0"/>
                <a:cs typeface="Arial" panose="020B0604020202020204" pitchFamily="34" charset="0"/>
              </a:rPr>
              <a:t>Low weighted payloads perform </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better </a:t>
            </a:r>
            <a:r>
              <a:rPr lang="en-US" sz="2000" dirty="0">
                <a:effectLst/>
                <a:latin typeface="Calibri" panose="020F0502020204030204" pitchFamily="34" charset="0"/>
                <a:ea typeface="Times New Roman" panose="02020603050405020304" pitchFamily="18" charset="0"/>
                <a:cs typeface="Arial" panose="020B0604020202020204" pitchFamily="34" charset="0"/>
              </a:rPr>
              <a:t>heavier </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payloads than.</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a:p>
            <a:pPr marL="57150" marR="0" indent="-285750">
              <a:lnSpc>
                <a:spcPct val="115000"/>
              </a:lnSpc>
              <a:spcBef>
                <a:spcPts val="0"/>
              </a:spcBef>
              <a:spcAft>
                <a:spcPts val="1000"/>
              </a:spcAft>
              <a:buFont typeface="Wingdings" pitchFamily="2" charset="2"/>
              <a:buChar char="ü"/>
            </a:pPr>
            <a:r>
              <a:rPr lang="en-US" sz="2000" dirty="0">
                <a:effectLst/>
                <a:latin typeface="Calibri" panose="020F0502020204030204" pitchFamily="34" charset="0"/>
                <a:ea typeface="Times New Roman" panose="02020603050405020304" pitchFamily="18" charset="0"/>
                <a:cs typeface="Arial" panose="020B0604020202020204" pitchFamily="34" charset="0"/>
              </a:rPr>
              <a:t>The success rates for </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Space X </a:t>
            </a:r>
            <a:r>
              <a:rPr lang="en-US" sz="2000" dirty="0">
                <a:effectLst/>
                <a:latin typeface="Calibri" panose="020F0502020204030204" pitchFamily="34" charset="0"/>
                <a:ea typeface="Times New Roman" panose="02020603050405020304" pitchFamily="18" charset="0"/>
                <a:cs typeface="Arial" panose="020B0604020202020204" pitchFamily="34" charset="0"/>
              </a:rPr>
              <a:t>launches is directly proportional time in years they will eventually perfect the launches.</a:t>
            </a:r>
          </a:p>
          <a:p>
            <a:pPr marL="57150" marR="0" indent="-285750">
              <a:lnSpc>
                <a:spcPct val="115000"/>
              </a:lnSpc>
              <a:spcBef>
                <a:spcPts val="0"/>
              </a:spcBef>
              <a:spcAft>
                <a:spcPts val="1000"/>
              </a:spcAft>
              <a:buFont typeface="Wingdings" pitchFamily="2" charset="2"/>
              <a:buChar char="ü"/>
            </a:pP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The most </a:t>
            </a:r>
            <a:r>
              <a:rPr lang="en-US" sz="2000" dirty="0">
                <a:effectLst/>
                <a:latin typeface="Calibri" panose="020F0502020204030204" pitchFamily="34" charset="0"/>
                <a:ea typeface="Times New Roman" panose="02020603050405020304" pitchFamily="18" charset="0"/>
                <a:cs typeface="Arial" panose="020B0604020202020204" pitchFamily="34" charset="0"/>
              </a:rPr>
              <a:t>successful launches from all the </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sites </a:t>
            </a:r>
            <a:r>
              <a:rPr lang="en-US" sz="2000" dirty="0">
                <a:latin typeface="Calibri" panose="020F0502020204030204" pitchFamily="34" charset="0"/>
                <a:ea typeface="Times New Roman" panose="02020603050405020304" pitchFamily="18" charset="0"/>
                <a:cs typeface="Arial" panose="020B0604020202020204" pitchFamily="34" charset="0"/>
              </a:rPr>
              <a:t>was by KSC LC </a:t>
            </a:r>
            <a:r>
              <a:rPr lang="en-US" sz="2000" dirty="0" smtClean="0">
                <a:latin typeface="Calibri" panose="020F0502020204030204" pitchFamily="34" charset="0"/>
                <a:ea typeface="Times New Roman" panose="02020603050405020304" pitchFamily="18" charset="0"/>
                <a:cs typeface="Arial" panose="020B0604020202020204" pitchFamily="34" charset="0"/>
              </a:rPr>
              <a:t>39A</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a:p>
            <a:pPr marR="0">
              <a:lnSpc>
                <a:spcPct val="115000"/>
              </a:lnSpc>
              <a:spcBef>
                <a:spcPts val="0"/>
              </a:spcBef>
              <a:spcAft>
                <a:spcPts val="1000"/>
              </a:spcAft>
              <a:buFont typeface="Wingdings" pitchFamily="2" charset="2"/>
              <a:buChar char="ü"/>
            </a:pP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dirty="0" smtClean="0">
                <a:effectLst/>
                <a:latin typeface="Calibri" panose="020F0502020204030204" pitchFamily="34" charset="0"/>
                <a:ea typeface="Times New Roman" panose="02020603050405020304" pitchFamily="18" charset="0"/>
                <a:cs typeface="Arial" panose="020B0604020202020204" pitchFamily="34" charset="0"/>
              </a:rPr>
              <a:t>Orbit HEO, SSO, GEO &amp; ES </a:t>
            </a:r>
            <a:r>
              <a:rPr lang="en-US" sz="2000" dirty="0">
                <a:effectLst/>
                <a:latin typeface="Calibri" panose="020F0502020204030204" pitchFamily="34" charset="0"/>
                <a:ea typeface="Times New Roman" panose="02020603050405020304" pitchFamily="18" charset="0"/>
                <a:cs typeface="Arial" panose="020B0604020202020204" pitchFamily="34" charset="0"/>
              </a:rPr>
              <a:t>L1 has the best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b="1"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b="1" dirty="0">
                <a:solidFill>
                  <a:schemeClr val="accent3">
                    <a:lumMod val="25000"/>
                  </a:schemeClr>
                </a:solidFill>
                <a:highlight>
                  <a:srgbClr val="FFFF00"/>
                </a:highlight>
                <a:latin typeface="Abadi"/>
              </a:rPr>
              <a:t>Data collection methodology:</a:t>
            </a:r>
          </a:p>
          <a:p>
            <a:pPr marR="0">
              <a:lnSpc>
                <a:spcPct val="115000"/>
              </a:lnSpc>
              <a:spcBef>
                <a:spcPts val="0"/>
              </a:spcBef>
              <a:spcAft>
                <a:spcPts val="1000"/>
              </a:spcAft>
              <a:buFont typeface="Wingdings" pitchFamily="2" charset="2"/>
              <a:buChar char="ü"/>
            </a:pPr>
            <a:r>
              <a:rPr lang="en-US" sz="7200" dirty="0" smtClean="0">
                <a:solidFill>
                  <a:schemeClr val="tx1"/>
                </a:solidFill>
                <a:effectLst/>
                <a:latin typeface="Calibri" panose="020F0502020204030204" pitchFamily="34" charset="0"/>
                <a:ea typeface="Times New Roman" panose="02020603050405020304" pitchFamily="18" charset="0"/>
                <a:cs typeface="+mj-cs"/>
              </a:rPr>
              <a:t> Space X </a:t>
            </a:r>
            <a:r>
              <a:rPr lang="en-US" sz="7200" dirty="0">
                <a:solidFill>
                  <a:schemeClr val="tx1"/>
                </a:solidFill>
                <a:effectLst/>
                <a:latin typeface="Calibri" panose="020F0502020204030204" pitchFamily="34" charset="0"/>
                <a:ea typeface="Times New Roman" panose="02020603050405020304" pitchFamily="18" charset="0"/>
                <a:cs typeface="+mj-cs"/>
              </a:rPr>
              <a:t>Rest API</a:t>
            </a:r>
          </a:p>
          <a:p>
            <a:pPr marR="0">
              <a:lnSpc>
                <a:spcPct val="115000"/>
              </a:lnSpc>
              <a:spcBef>
                <a:spcPts val="0"/>
              </a:spcBef>
              <a:spcAft>
                <a:spcPts val="1000"/>
              </a:spcAft>
              <a:buFont typeface="Wingdings" pitchFamily="2" charset="2"/>
              <a:buChar char="ü"/>
            </a:pPr>
            <a:r>
              <a:rPr lang="en-US" sz="7200" dirty="0">
                <a:solidFill>
                  <a:schemeClr val="tx1"/>
                </a:solidFill>
                <a:latin typeface="Calibri" panose="020F0502020204030204" pitchFamily="34" charset="0"/>
                <a:ea typeface="Times New Roman" panose="02020603050405020304" pitchFamily="18" charset="0"/>
                <a:cs typeface="+mj-cs"/>
              </a:rPr>
              <a:t> </a:t>
            </a:r>
            <a:r>
              <a:rPr lang="en-US" sz="7200" dirty="0" smtClean="0">
                <a:solidFill>
                  <a:schemeClr val="tx1"/>
                </a:solidFill>
                <a:effectLst/>
                <a:latin typeface="Calibri" panose="020F0502020204030204" pitchFamily="34" charset="0"/>
                <a:ea typeface="Times New Roman" panose="02020603050405020304" pitchFamily="18" charset="0"/>
                <a:cs typeface="+mj-cs"/>
              </a:rPr>
              <a:t>Web </a:t>
            </a:r>
            <a:r>
              <a:rPr lang="en-US" sz="7200" dirty="0">
                <a:solidFill>
                  <a:schemeClr val="tx1"/>
                </a:solidFill>
                <a:effectLst/>
                <a:latin typeface="Calibri" panose="020F0502020204030204" pitchFamily="34" charset="0"/>
                <a:ea typeface="Times New Roman" panose="02020603050405020304" pitchFamily="18" charset="0"/>
                <a:cs typeface="+mj-cs"/>
              </a:rPr>
              <a:t>Scrapping from Wikipedia</a:t>
            </a:r>
            <a:endParaRPr lang="en-US" sz="7200" dirty="0">
              <a:solidFill>
                <a:schemeClr val="tx1"/>
              </a:solidFill>
              <a:latin typeface="Abadi"/>
              <a:cs typeface="+mj-cs"/>
            </a:endParaRPr>
          </a:p>
          <a:p>
            <a:pPr>
              <a:lnSpc>
                <a:spcPct val="120000"/>
              </a:lnSpc>
              <a:spcBef>
                <a:spcPts val="1400"/>
              </a:spcBef>
            </a:pPr>
            <a:r>
              <a:rPr lang="en-US" sz="8000" b="1" dirty="0">
                <a:solidFill>
                  <a:schemeClr val="accent3">
                    <a:lumMod val="25000"/>
                  </a:schemeClr>
                </a:solidFill>
                <a:highlight>
                  <a:srgbClr val="FFFF00"/>
                </a:highlight>
                <a:latin typeface="Abadi"/>
              </a:rPr>
              <a:t>Perform data wrangling</a:t>
            </a:r>
          </a:p>
          <a:p>
            <a:pPr marR="0">
              <a:lnSpc>
                <a:spcPct val="115000"/>
              </a:lnSpc>
              <a:spcBef>
                <a:spcPts val="0"/>
              </a:spcBef>
              <a:spcAft>
                <a:spcPts val="1000"/>
              </a:spcAft>
              <a:buFont typeface="Wingdings" pitchFamily="2" charset="2"/>
              <a:buChar char="ü"/>
            </a:pPr>
            <a:r>
              <a:rPr lang="en-US" sz="7200" dirty="0">
                <a:latin typeface="Arial" panose="020B0604020202020204" pitchFamily="34" charset="0"/>
                <a:ea typeface="Times New Roman" panose="02020603050405020304" pitchFamily="18" charset="0"/>
                <a:cs typeface="Arial" panose="020B0604020202020204" pitchFamily="34" charset="0"/>
              </a:rPr>
              <a:t> </a:t>
            </a:r>
            <a:r>
              <a:rPr lang="en-US" sz="72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One </a:t>
            </a:r>
            <a:r>
              <a:rPr lang="en-US" sz="7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Hot Encoding data fields for </a:t>
            </a:r>
            <a:r>
              <a:rPr lang="en-US" sz="72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ML &amp; </a:t>
            </a:r>
            <a:r>
              <a:rPr lang="en-US" sz="7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data cleaning of </a:t>
            </a:r>
            <a:r>
              <a:rPr lang="en-US" sz="72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missed </a:t>
            </a:r>
            <a:r>
              <a:rPr lang="en-US" sz="7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values and </a:t>
            </a:r>
            <a:r>
              <a:rPr lang="en-US" sz="72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irrelevant columns.</a:t>
            </a:r>
            <a:endParaRPr lang="en-US" sz="7200" dirty="0">
              <a:solidFill>
                <a:schemeClr val="tx1"/>
              </a:solidFill>
              <a:latin typeface="Abadi"/>
            </a:endParaRPr>
          </a:p>
          <a:p>
            <a:pPr>
              <a:lnSpc>
                <a:spcPct val="120000"/>
              </a:lnSpc>
              <a:spcBef>
                <a:spcPts val="1400"/>
              </a:spcBef>
            </a:pPr>
            <a:r>
              <a:rPr lang="en-US" sz="8000" b="1" dirty="0">
                <a:solidFill>
                  <a:schemeClr val="accent3">
                    <a:lumMod val="25000"/>
                  </a:schemeClr>
                </a:solidFill>
                <a:highlight>
                  <a:srgbClr val="FFFF00"/>
                </a:highlight>
                <a:latin typeface="Abadi"/>
              </a:rPr>
              <a:t>Perform exploratory data analysis (EDA) using visualization and SQL</a:t>
            </a:r>
          </a:p>
          <a:p>
            <a:pPr>
              <a:lnSpc>
                <a:spcPct val="120000"/>
              </a:lnSpc>
              <a:spcBef>
                <a:spcPts val="1400"/>
              </a:spcBef>
            </a:pPr>
            <a:r>
              <a:rPr lang="en-US" sz="8000" b="1" dirty="0">
                <a:solidFill>
                  <a:schemeClr val="accent3">
                    <a:lumMod val="25000"/>
                  </a:schemeClr>
                </a:solidFill>
                <a:highlight>
                  <a:srgbClr val="FFFF00"/>
                </a:highlight>
                <a:latin typeface="Abadi"/>
              </a:rPr>
              <a:t>Perform interactive visual analytics using Folium and </a:t>
            </a:r>
            <a:r>
              <a:rPr lang="en-US" sz="8000" b="1" dirty="0" err="1">
                <a:solidFill>
                  <a:schemeClr val="accent3">
                    <a:lumMod val="25000"/>
                  </a:schemeClr>
                </a:solidFill>
                <a:highlight>
                  <a:srgbClr val="FFFF00"/>
                </a:highlight>
                <a:latin typeface="Abadi"/>
              </a:rPr>
              <a:t>Plotly</a:t>
            </a:r>
            <a:r>
              <a:rPr lang="en-US" sz="8000" b="1" dirty="0">
                <a:solidFill>
                  <a:schemeClr val="accent3">
                    <a:lumMod val="25000"/>
                  </a:schemeClr>
                </a:solidFill>
                <a:highlight>
                  <a:srgbClr val="FFFF00"/>
                </a:highlight>
                <a:latin typeface="Abadi"/>
              </a:rPr>
              <a:t> Dash</a:t>
            </a:r>
          </a:p>
          <a:p>
            <a:pPr>
              <a:lnSpc>
                <a:spcPct val="120000"/>
              </a:lnSpc>
              <a:spcBef>
                <a:spcPts val="1400"/>
              </a:spcBef>
            </a:pPr>
            <a:r>
              <a:rPr lang="en-US" sz="8000" b="1" dirty="0">
                <a:solidFill>
                  <a:schemeClr val="accent3">
                    <a:lumMod val="25000"/>
                  </a:schemeClr>
                </a:solidFill>
                <a:highlight>
                  <a:srgbClr val="FFFF00"/>
                </a:highlight>
                <a:latin typeface="Abadi"/>
              </a:rPr>
              <a:t>Perform predictive analysis using classification models</a:t>
            </a:r>
          </a:p>
          <a:p>
            <a:pPr marL="0" indent="0">
              <a:lnSpc>
                <a:spcPct val="120000"/>
              </a:lnSpc>
              <a:spcBef>
                <a:spcPts val="1400"/>
              </a:spcBef>
              <a:buNone/>
            </a:pPr>
            <a:r>
              <a:rPr lang="en-US" sz="7200" dirty="0">
                <a:solidFill>
                  <a:schemeClr val="tx1"/>
                </a:solidFill>
                <a:latin typeface="Abadi"/>
              </a:rPr>
              <a:t> </a:t>
            </a:r>
            <a:r>
              <a:rPr lang="en-US" sz="7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LR, </a:t>
            </a:r>
            <a:r>
              <a:rPr lang="en-US" sz="72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SVM, DT and KNN models </a:t>
            </a:r>
            <a:r>
              <a:rPr lang="en-US" sz="7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have been built </a:t>
            </a:r>
            <a:r>
              <a:rPr lang="en-US" sz="72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&amp; </a:t>
            </a:r>
            <a:r>
              <a:rPr lang="en-US" sz="7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evaluated </a:t>
            </a:r>
            <a:r>
              <a:rPr lang="en-US" sz="7200" dirty="0" smtClean="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to find the best classifier.</a:t>
            </a:r>
            <a:endParaRPr lang="en-US" sz="7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1B07C49E-AFFC-EC46-8930-E4D428F5F943}"/>
              </a:ext>
            </a:extLst>
          </p:cNvPr>
          <p:cNvSpPr>
            <a:spLocks noGrp="1"/>
          </p:cNvSpPr>
          <p:nvPr>
            <p:ph sz="half" idx="1"/>
          </p:nvPr>
        </p:nvSpPr>
        <p:spPr>
          <a:xfrm>
            <a:off x="0" y="1303283"/>
            <a:ext cx="5665076" cy="5360276"/>
          </a:xfrm>
          <a:prstGeom prst="rect">
            <a:avLst/>
          </a:prstGeom>
        </p:spPr>
        <p:txBody>
          <a:bodyPr/>
          <a:lstStyle/>
          <a:p>
            <a:pPr>
              <a:lnSpc>
                <a:spcPct val="100000"/>
              </a:lnSpc>
              <a:spcBef>
                <a:spcPts val="1400"/>
              </a:spcBef>
            </a:pPr>
            <a:r>
              <a:rPr lang="en-US" sz="2000" b="1" dirty="0">
                <a:solidFill>
                  <a:schemeClr val="accent3">
                    <a:lumMod val="25000"/>
                  </a:schemeClr>
                </a:solidFill>
                <a:highlight>
                  <a:srgbClr val="FFFF00"/>
                </a:highlight>
                <a:latin typeface="Abadi" panose="020B0604020104020204" pitchFamily="34" charset="0"/>
              </a:rPr>
              <a:t>Describe how data sets were collected. </a:t>
            </a:r>
          </a:p>
          <a:p>
            <a:pPr>
              <a:lnSpc>
                <a:spcPct val="100000"/>
              </a:lnSpc>
              <a:spcBef>
                <a:spcPts val="1400"/>
              </a:spcBef>
            </a:pP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The datasets </a:t>
            </a:r>
            <a:r>
              <a:rPr lang="en-US" sz="1800" dirty="0">
                <a:effectLst/>
                <a:latin typeface="Calibri" panose="020F0502020204030204" pitchFamily="34" charset="0"/>
                <a:ea typeface="Times New Roman" panose="02020603050405020304" pitchFamily="18" charset="0"/>
                <a:cs typeface="Arial" panose="020B0604020202020204" pitchFamily="34" charset="0"/>
              </a:rPr>
              <a:t>was collected:</a:t>
            </a:r>
          </a:p>
          <a:p>
            <a:pPr>
              <a:lnSpc>
                <a:spcPct val="100000"/>
              </a:lnSpc>
              <a:spcBef>
                <a:spcPts val="1400"/>
              </a:spcBef>
            </a:pP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Space X </a:t>
            </a:r>
            <a:r>
              <a:rPr lang="en-US" sz="1800" dirty="0">
                <a:effectLst/>
                <a:latin typeface="Calibri" panose="020F0502020204030204" pitchFamily="34" charset="0"/>
                <a:ea typeface="Times New Roman" panose="02020603050405020304" pitchFamily="18" charset="0"/>
                <a:cs typeface="Arial" panose="020B0604020202020204" pitchFamily="34" charset="0"/>
              </a:rPr>
              <a:t>launch data that is gathered from the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Space X </a:t>
            </a:r>
            <a:r>
              <a:rPr lang="en-US" sz="1800" dirty="0">
                <a:effectLst/>
                <a:latin typeface="Calibri" panose="020F0502020204030204" pitchFamily="34" charset="0"/>
                <a:ea typeface="Times New Roman" panose="02020603050405020304" pitchFamily="18" charset="0"/>
                <a:cs typeface="Arial" panose="020B0604020202020204" pitchFamily="34" charset="0"/>
              </a:rPr>
              <a:t>REST API.</a:t>
            </a:r>
          </a:p>
          <a:p>
            <a:pPr>
              <a:lnSpc>
                <a:spcPct val="100000"/>
              </a:lnSpc>
              <a:spcBef>
                <a:spcPts val="1400"/>
              </a:spcBef>
            </a:pPr>
            <a:r>
              <a:rPr lang="en-US" sz="1800" dirty="0">
                <a:effectLst/>
                <a:latin typeface="Calibri" panose="020F0502020204030204" pitchFamily="34" charset="0"/>
                <a:ea typeface="Times New Roman" panose="02020603050405020304" pitchFamily="18" charset="0"/>
                <a:cs typeface="Arial" panose="020B0604020202020204" pitchFamily="34" charset="0"/>
              </a:rPr>
              <a:t>This API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give </a:t>
            </a:r>
            <a:r>
              <a:rPr lang="en-US" sz="1800" dirty="0">
                <a:effectLst/>
                <a:latin typeface="Calibri" panose="020F0502020204030204" pitchFamily="34" charset="0"/>
                <a:ea typeface="Times New Roman" panose="02020603050405020304" pitchFamily="18" charset="0"/>
                <a:cs typeface="Arial" panose="020B0604020202020204" pitchFamily="34" charset="0"/>
              </a:rPr>
              <a:t>us data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for </a:t>
            </a:r>
            <a:r>
              <a:rPr lang="en-US" sz="1800" dirty="0">
                <a:effectLst/>
                <a:latin typeface="Calibri" panose="020F0502020204030204" pitchFamily="34" charset="0"/>
                <a:ea typeface="Times New Roman" panose="02020603050405020304" pitchFamily="18" charset="0"/>
                <a:cs typeface="Arial" panose="020B0604020202020204" pitchFamily="34" charset="0"/>
              </a:rPr>
              <a:t>launches,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included </a:t>
            </a:r>
            <a:r>
              <a:rPr lang="en-US" sz="1800" dirty="0">
                <a:effectLst/>
                <a:latin typeface="Calibri" panose="020F0502020204030204" pitchFamily="34" charset="0"/>
                <a:ea typeface="Times New Roman" panose="02020603050405020304" pitchFamily="18" charset="0"/>
                <a:cs typeface="Arial" panose="020B0604020202020204" pitchFamily="34" charset="0"/>
              </a:rPr>
              <a:t>information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of rocket </a:t>
            </a:r>
            <a:r>
              <a:rPr lang="en-US" sz="1800" dirty="0">
                <a:effectLst/>
                <a:latin typeface="Calibri" panose="020F0502020204030204" pitchFamily="34" charset="0"/>
                <a:ea typeface="Times New Roman" panose="02020603050405020304" pitchFamily="18" charset="0"/>
                <a:cs typeface="Arial" panose="020B0604020202020204" pitchFamily="34" charset="0"/>
              </a:rPr>
              <a:t>used, payload delivered, launch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and landing specifications</a:t>
            </a:r>
            <a:r>
              <a:rPr lang="en-US" sz="1800" dirty="0">
                <a:effectLst/>
                <a:latin typeface="Calibri" panose="020F0502020204030204" pitchFamily="34" charset="0"/>
                <a:ea typeface="Times New Roman" panose="02020603050405020304" pitchFamily="18" charset="0"/>
                <a:cs typeface="Arial" panose="020B0604020202020204" pitchFamily="34" charset="0"/>
              </a:rPr>
              <a:t>,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and </a:t>
            </a:r>
            <a:r>
              <a:rPr lang="en-US" sz="1800" dirty="0">
                <a:effectLst/>
                <a:latin typeface="Calibri" panose="020F0502020204030204" pitchFamily="34" charset="0"/>
                <a:ea typeface="Times New Roman" panose="02020603050405020304" pitchFamily="18" charset="0"/>
                <a:cs typeface="Arial" panose="020B0604020202020204" pitchFamily="34" charset="0"/>
              </a:rPr>
              <a:t>landing outcome.</a:t>
            </a:r>
            <a:endParaRPr lang="en-US" sz="2000" dirty="0">
              <a:solidFill>
                <a:schemeClr val="accent3">
                  <a:lumMod val="25000"/>
                </a:schemeClr>
              </a:solidFill>
              <a:effectLst/>
              <a:latin typeface="Abadi" panose="020B0604020104020204" pitchFamily="34" charset="0"/>
              <a:ea typeface="Times New Roman" panose="02020603050405020304" pitchFamily="18" charset="0"/>
              <a:cs typeface="Arial" panose="020B0604020202020204" pitchFamily="34" charset="0"/>
            </a:endParaRPr>
          </a:p>
          <a:p>
            <a:pPr>
              <a:lnSpc>
                <a:spcPct val="100000"/>
              </a:lnSpc>
              <a:spcBef>
                <a:spcPts val="1400"/>
              </a:spcBef>
            </a:pPr>
            <a:r>
              <a:rPr lang="en-US" sz="1800" dirty="0">
                <a:effectLst/>
                <a:latin typeface="Calibri" panose="020F0502020204030204" pitchFamily="34" charset="0"/>
                <a:ea typeface="Times New Roman" panose="02020603050405020304" pitchFamily="18" charset="0"/>
                <a:cs typeface="Arial" panose="020B0604020202020204" pitchFamily="34" charset="0"/>
              </a:rPr>
              <a:t>The SpaceX REST API endpoints, or URL, starts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here </a:t>
            </a:r>
            <a:r>
              <a:rPr lang="en-US" sz="1800" dirty="0">
                <a:effectLst/>
                <a:latin typeface="Calibri" panose="020F0502020204030204" pitchFamily="34" charset="0"/>
                <a:ea typeface="Times New Roman" panose="02020603050405020304" pitchFamily="18" charset="0"/>
                <a:cs typeface="Arial" panose="020B0604020202020204" pitchFamily="34" charset="0"/>
              </a:rPr>
              <a:t>api.spacexdata.com/v4/.</a:t>
            </a:r>
            <a:endParaRPr lang="en-US" sz="2000" dirty="0">
              <a:solidFill>
                <a:schemeClr val="accent3">
                  <a:lumMod val="25000"/>
                </a:schemeClr>
              </a:solidFill>
              <a:latin typeface="Abadi" panose="020B0604020104020204" pitchFamily="34" charset="0"/>
              <a:ea typeface="Times New Roman" panose="02020603050405020304" pitchFamily="18"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Arial" panose="020B0604020202020204" pitchFamily="34" charset="0"/>
              </a:rPr>
              <a:t>Another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data </a:t>
            </a:r>
            <a:r>
              <a:rPr lang="en-US" sz="1800" dirty="0">
                <a:effectLst/>
                <a:latin typeface="Calibri" panose="020F0502020204030204" pitchFamily="34" charset="0"/>
                <a:ea typeface="Times New Roman" panose="02020603050405020304" pitchFamily="18" charset="0"/>
                <a:cs typeface="Arial" panose="020B0604020202020204" pitchFamily="34" charset="0"/>
              </a:rPr>
              <a:t>source for obtaining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the Falcon </a:t>
            </a:r>
            <a:r>
              <a:rPr lang="en-US" sz="1800" dirty="0">
                <a:effectLst/>
                <a:latin typeface="Calibri" panose="020F0502020204030204" pitchFamily="34" charset="0"/>
                <a:ea typeface="Times New Roman" panose="02020603050405020304" pitchFamily="18" charset="0"/>
                <a:cs typeface="Arial" panose="020B0604020202020204" pitchFamily="34" charset="0"/>
              </a:rPr>
              <a:t>9 Launch data is web scraping </a:t>
            </a:r>
            <a:r>
              <a:rPr lang="en-US" sz="1800" dirty="0" smtClean="0">
                <a:effectLst/>
                <a:latin typeface="Calibri" panose="020F0502020204030204" pitchFamily="34" charset="0"/>
                <a:ea typeface="Times New Roman" panose="02020603050405020304" pitchFamily="18" charset="0"/>
                <a:cs typeface="Arial" panose="020B0604020202020204" pitchFamily="34" charset="0"/>
              </a:rPr>
              <a:t>from Wikipedia using </a:t>
            </a:r>
            <a:r>
              <a:rPr lang="en-US" sz="1800" dirty="0" err="1" smtClean="0">
                <a:effectLst/>
                <a:latin typeface="Calibri" panose="020F0502020204030204" pitchFamily="34" charset="0"/>
                <a:ea typeface="Times New Roman" panose="02020603050405020304" pitchFamily="18" charset="0"/>
                <a:cs typeface="Arial" panose="020B0604020202020204" pitchFamily="34" charset="0"/>
              </a:rPr>
              <a:t>BeautifulSoup</a:t>
            </a:r>
            <a:r>
              <a:rPr lang="en-US" sz="1800" dirty="0">
                <a:effectLst/>
                <a:latin typeface="Calibri" panose="020F0502020204030204" pitchFamily="34" charset="0"/>
                <a:ea typeface="Times New Roman" panose="02020603050405020304" pitchFamily="18" charset="0"/>
                <a:cs typeface="Arial" panose="020B0604020202020204" pitchFamily="34" charset="0"/>
              </a:rPr>
              <a:t>.</a:t>
            </a: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a:xfrm>
            <a:off x="8714772" y="5864772"/>
            <a:ext cx="2743200" cy="562439"/>
          </a:xfrm>
        </p:spPr>
        <p:txBody>
          <a:bodyPr/>
          <a:lstStyle/>
          <a:p>
            <a:fld id="{5075537C-CA84-1446-933C-8E9D027F9201}" type="slidenum">
              <a:rPr lang="en-US" smtClean="0"/>
              <a:t>7</a:t>
            </a:fld>
            <a:endParaRPr lang="en-US"/>
          </a:p>
        </p:txBody>
      </p:sp>
      <p:sp>
        <p:nvSpPr>
          <p:cNvPr id="4" name="Content Placeholder 3">
            <a:extLst>
              <a:ext uri="{FF2B5EF4-FFF2-40B4-BE49-F238E27FC236}">
                <a16:creationId xmlns:a16="http://schemas.microsoft.com/office/drawing/2014/main" xmlns="" id="{D6BD80E7-598E-0EFD-7ECC-4BAC666FD2CC}"/>
              </a:ext>
            </a:extLst>
          </p:cNvPr>
          <p:cNvSpPr>
            <a:spLocks noGrp="1"/>
          </p:cNvSpPr>
          <p:nvPr>
            <p:ph sz="half" idx="2"/>
          </p:nvPr>
        </p:nvSpPr>
        <p:spPr>
          <a:xfrm>
            <a:off x="5715001" y="1878638"/>
            <a:ext cx="1106213" cy="684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400" dirty="0"/>
              <a:t>Use </a:t>
            </a:r>
            <a:br>
              <a:rPr lang="en-US" sz="1400" dirty="0"/>
            </a:br>
            <a:r>
              <a:rPr lang="en-US" sz="1400" dirty="0" smtClean="0"/>
              <a:t>Space X</a:t>
            </a:r>
            <a:r>
              <a:rPr lang="en-US" sz="1400" dirty="0"/>
              <a:t/>
            </a:r>
            <a:br>
              <a:rPr lang="en-US" sz="1400" dirty="0"/>
            </a:br>
            <a:r>
              <a:rPr lang="en-US" sz="1400" dirty="0"/>
              <a:t>Rest API</a:t>
            </a:r>
          </a:p>
        </p:txBody>
      </p:sp>
      <p:sp>
        <p:nvSpPr>
          <p:cNvPr id="7" name="Arrow: Right 6">
            <a:extLst>
              <a:ext uri="{FF2B5EF4-FFF2-40B4-BE49-F238E27FC236}">
                <a16:creationId xmlns:a16="http://schemas.microsoft.com/office/drawing/2014/main" xmlns="" id="{A97DCED9-96CF-BED1-0F4B-90590A2D9BAC}"/>
              </a:ext>
            </a:extLst>
          </p:cNvPr>
          <p:cNvSpPr/>
          <p:nvPr/>
        </p:nvSpPr>
        <p:spPr>
          <a:xfrm>
            <a:off x="6821214" y="2169708"/>
            <a:ext cx="408285" cy="177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xmlns="" id="{8B71E94A-B830-FBAF-4B46-561D4ED46BDF}"/>
              </a:ext>
            </a:extLst>
          </p:cNvPr>
          <p:cNvSpPr/>
          <p:nvPr/>
        </p:nvSpPr>
        <p:spPr>
          <a:xfrm>
            <a:off x="7241629" y="1723697"/>
            <a:ext cx="1014778" cy="9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Returns</a:t>
            </a:r>
            <a:br>
              <a:rPr lang="en-US" sz="1600" dirty="0"/>
            </a:br>
            <a:r>
              <a:rPr lang="en-US" sz="1600" dirty="0"/>
              <a:t>SpaceX</a:t>
            </a:r>
            <a:br>
              <a:rPr lang="en-US" sz="1600" dirty="0"/>
            </a:br>
            <a:r>
              <a:rPr lang="en-US" sz="1600" dirty="0"/>
              <a:t>data in</a:t>
            </a:r>
            <a:br>
              <a:rPr lang="en-US" sz="1600" dirty="0"/>
            </a:br>
            <a:r>
              <a:rPr lang="en-US" sz="1600" dirty="0" err="1"/>
              <a:t>Json</a:t>
            </a:r>
            <a:endParaRPr lang="en-US" sz="1600" dirty="0"/>
          </a:p>
        </p:txBody>
      </p:sp>
      <p:sp>
        <p:nvSpPr>
          <p:cNvPr id="9" name="Arrow: Right 8">
            <a:extLst>
              <a:ext uri="{FF2B5EF4-FFF2-40B4-BE49-F238E27FC236}">
                <a16:creationId xmlns:a16="http://schemas.microsoft.com/office/drawing/2014/main" xmlns="" id="{0C57E323-0820-2EC3-8F50-A7F2FBC0F0ED}"/>
              </a:ext>
            </a:extLst>
          </p:cNvPr>
          <p:cNvSpPr/>
          <p:nvPr/>
        </p:nvSpPr>
        <p:spPr>
          <a:xfrm>
            <a:off x="8268537" y="2129042"/>
            <a:ext cx="503853" cy="177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583BCD60-214C-E614-5B96-0EDB8B48D5B2}"/>
              </a:ext>
            </a:extLst>
          </p:cNvPr>
          <p:cNvSpPr/>
          <p:nvPr/>
        </p:nvSpPr>
        <p:spPr>
          <a:xfrm>
            <a:off x="8784040" y="1856966"/>
            <a:ext cx="1244082" cy="684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Normalize</a:t>
            </a:r>
            <a:r>
              <a:rPr lang="en-US" sz="1600" dirty="0"/>
              <a:t/>
            </a:r>
            <a:br>
              <a:rPr lang="en-US" sz="1600" dirty="0"/>
            </a:br>
            <a:r>
              <a:rPr lang="en-US" sz="1600" dirty="0"/>
              <a:t>data into csv file</a:t>
            </a:r>
          </a:p>
        </p:txBody>
      </p:sp>
      <p:cxnSp>
        <p:nvCxnSpPr>
          <p:cNvPr id="14" name="Connector: Elbow 13">
            <a:extLst>
              <a:ext uri="{FF2B5EF4-FFF2-40B4-BE49-F238E27FC236}">
                <a16:creationId xmlns:a16="http://schemas.microsoft.com/office/drawing/2014/main" xmlns="" id="{4AAE2E55-993C-DBC1-7959-772518595B86}"/>
              </a:ext>
            </a:extLst>
          </p:cNvPr>
          <p:cNvCxnSpPr>
            <a:cxnSpLocks/>
          </p:cNvCxnSpPr>
          <p:nvPr/>
        </p:nvCxnSpPr>
        <p:spPr>
          <a:xfrm>
            <a:off x="9849074" y="2541880"/>
            <a:ext cx="1244082" cy="549049"/>
          </a:xfrm>
          <a:prstGeom prst="bentConnector3">
            <a:avLst>
              <a:gd name="adj1" fmla="val 55914"/>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xmlns="" id="{C0689A36-11E6-0974-B3A3-149BF7E83403}"/>
              </a:ext>
            </a:extLst>
          </p:cNvPr>
          <p:cNvSpPr/>
          <p:nvPr/>
        </p:nvSpPr>
        <p:spPr>
          <a:xfrm>
            <a:off x="5715002" y="3429000"/>
            <a:ext cx="1106212" cy="865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Get HTML</a:t>
            </a:r>
            <a:br>
              <a:rPr lang="en-US" sz="1600" dirty="0"/>
            </a:br>
            <a:r>
              <a:rPr lang="en-US" sz="1600" dirty="0"/>
              <a:t>Response from </a:t>
            </a:r>
            <a:r>
              <a:rPr lang="en-US" sz="1600" dirty="0" err="1"/>
              <a:t>wikipedia</a:t>
            </a:r>
            <a:endParaRPr lang="en-US" sz="1600" dirty="0"/>
          </a:p>
        </p:txBody>
      </p:sp>
      <p:sp>
        <p:nvSpPr>
          <p:cNvPr id="20" name="Arrow: Right 19">
            <a:extLst>
              <a:ext uri="{FF2B5EF4-FFF2-40B4-BE49-F238E27FC236}">
                <a16:creationId xmlns:a16="http://schemas.microsoft.com/office/drawing/2014/main" xmlns="" id="{3110FF89-B5FF-0D54-249C-A2D2D464EECB}"/>
              </a:ext>
            </a:extLst>
          </p:cNvPr>
          <p:cNvSpPr/>
          <p:nvPr/>
        </p:nvSpPr>
        <p:spPr>
          <a:xfrm>
            <a:off x="6724035" y="3782988"/>
            <a:ext cx="408285" cy="177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xmlns="" id="{4C98470D-3FF2-A89C-5E8F-108DD4980F5C}"/>
              </a:ext>
            </a:extLst>
          </p:cNvPr>
          <p:cNvSpPr/>
          <p:nvPr/>
        </p:nvSpPr>
        <p:spPr>
          <a:xfrm>
            <a:off x="7132320" y="3306477"/>
            <a:ext cx="1640069" cy="98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data </a:t>
            </a:r>
            <a:r>
              <a:rPr lang="en-US" dirty="0" smtClean="0"/>
              <a:t>using</a:t>
            </a:r>
          </a:p>
          <a:p>
            <a:pPr algn="ctr"/>
            <a:r>
              <a:rPr lang="en-US" dirty="0" err="1" smtClean="0"/>
              <a:t>beautifulsoup</a:t>
            </a:r>
            <a:endParaRPr lang="en-US" dirty="0"/>
          </a:p>
        </p:txBody>
      </p:sp>
      <p:sp>
        <p:nvSpPr>
          <p:cNvPr id="22" name="Arrow: Right 21">
            <a:extLst>
              <a:ext uri="{FF2B5EF4-FFF2-40B4-BE49-F238E27FC236}">
                <a16:creationId xmlns:a16="http://schemas.microsoft.com/office/drawing/2014/main" xmlns="" id="{E018A67D-095F-FE4E-8AFC-88939665B1BF}"/>
              </a:ext>
            </a:extLst>
          </p:cNvPr>
          <p:cNvSpPr/>
          <p:nvPr/>
        </p:nvSpPr>
        <p:spPr>
          <a:xfrm>
            <a:off x="8626292" y="3758106"/>
            <a:ext cx="408285" cy="177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xmlns="" id="{40AA4F01-75B8-E79B-9433-C02E9733F98A}"/>
              </a:ext>
            </a:extLst>
          </p:cNvPr>
          <p:cNvSpPr/>
          <p:nvPr/>
        </p:nvSpPr>
        <p:spPr>
          <a:xfrm>
            <a:off x="9046706" y="3310606"/>
            <a:ext cx="1244081" cy="97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Normalise</a:t>
            </a:r>
            <a:r>
              <a:rPr lang="en-US" dirty="0"/>
              <a:t/>
            </a:r>
            <a:br>
              <a:rPr lang="en-US" dirty="0"/>
            </a:br>
            <a:r>
              <a:rPr lang="en-US" dirty="0"/>
              <a:t>data into </a:t>
            </a:r>
            <a:r>
              <a:rPr lang="en-US" dirty="0" err="1"/>
              <a:t>csv</a:t>
            </a:r>
            <a:r>
              <a:rPr lang="en-US" dirty="0"/>
              <a:t> file</a:t>
            </a:r>
          </a:p>
        </p:txBody>
      </p:sp>
      <p:cxnSp>
        <p:nvCxnSpPr>
          <p:cNvPr id="24" name="Connector: Elbow 23">
            <a:extLst>
              <a:ext uri="{FF2B5EF4-FFF2-40B4-BE49-F238E27FC236}">
                <a16:creationId xmlns:a16="http://schemas.microsoft.com/office/drawing/2014/main" xmlns="" id="{943365EC-5EDA-5247-D41B-BACCD092A2F9}"/>
              </a:ext>
            </a:extLst>
          </p:cNvPr>
          <p:cNvCxnSpPr>
            <a:cxnSpLocks/>
          </p:cNvCxnSpPr>
          <p:nvPr/>
        </p:nvCxnSpPr>
        <p:spPr>
          <a:xfrm flipV="1">
            <a:off x="10162950" y="3734101"/>
            <a:ext cx="874953" cy="2493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xmlns="" id="{2FC5AFA8-BF1D-FBEB-9E9B-4417039A9D1E}"/>
              </a:ext>
            </a:extLst>
          </p:cNvPr>
          <p:cNvSpPr/>
          <p:nvPr/>
        </p:nvSpPr>
        <p:spPr>
          <a:xfrm>
            <a:off x="10699072" y="2943550"/>
            <a:ext cx="1396793" cy="89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Ready for data </a:t>
            </a:r>
            <a:br>
              <a:rPr lang="en-US" sz="1600" dirty="0"/>
            </a:br>
            <a:r>
              <a:rPr lang="en-US" sz="1600" dirty="0"/>
              <a:t>consolidation &amp;wrangling</a:t>
            </a:r>
          </a:p>
        </p:txBody>
      </p:sp>
      <p:sp>
        <p:nvSpPr>
          <p:cNvPr id="29" name="Title 1">
            <a:extLst>
              <a:ext uri="{FF2B5EF4-FFF2-40B4-BE49-F238E27FC236}">
                <a16:creationId xmlns:a16="http://schemas.microsoft.com/office/drawing/2014/main" xmlns="" id="{E73985D4-1B07-433B-5B80-B00F159EC7A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buFont typeface="Wingdings" pitchFamily="2" charset="2"/>
              <a:buChar char="ü"/>
            </a:pPr>
            <a:r>
              <a:rPr lang="en-US" sz="2000" dirty="0">
                <a:solidFill>
                  <a:schemeClr val="accent3">
                    <a:lumMod val="25000"/>
                  </a:schemeClr>
                </a:solidFill>
                <a:highlight>
                  <a:srgbClr val="FFFF00"/>
                </a:highlight>
                <a:latin typeface="Abadi" panose="020B0604020104020204" pitchFamily="34" charset="0"/>
                <a:cs typeface="+mj-cs"/>
              </a:rPr>
              <a:t>Data collection </a:t>
            </a:r>
            <a:r>
              <a:rPr lang="en-US" sz="2000" dirty="0" smtClean="0">
                <a:solidFill>
                  <a:schemeClr val="accent3">
                    <a:lumMod val="25000"/>
                  </a:schemeClr>
                </a:solidFill>
                <a:highlight>
                  <a:srgbClr val="FFFF00"/>
                </a:highlight>
                <a:latin typeface="Abadi" panose="020B0604020104020204" pitchFamily="34" charset="0"/>
                <a:cs typeface="+mj-cs"/>
              </a:rPr>
              <a:t>by Space X </a:t>
            </a:r>
            <a:r>
              <a:rPr lang="en-US" sz="2000" dirty="0">
                <a:solidFill>
                  <a:schemeClr val="accent3">
                    <a:lumMod val="25000"/>
                  </a:schemeClr>
                </a:solidFill>
                <a:highlight>
                  <a:srgbClr val="FFFF00"/>
                </a:highlight>
                <a:latin typeface="Abadi" panose="020B0604020104020204" pitchFamily="34" charset="0"/>
                <a:cs typeface="+mj-cs"/>
              </a:rPr>
              <a:t>REST calls</a:t>
            </a:r>
          </a:p>
          <a:p>
            <a:pPr>
              <a:lnSpc>
                <a:spcPct val="100000"/>
              </a:lnSpc>
              <a:spcBef>
                <a:spcPts val="1400"/>
              </a:spcBef>
            </a:pPr>
            <a:endParaRPr lang="en-US" sz="2200" dirty="0">
              <a:solidFill>
                <a:schemeClr val="accent3">
                  <a:lumMod val="25000"/>
                </a:schemeClr>
              </a:solidFill>
              <a:latin typeface="Abadi"/>
            </a:endParaRPr>
          </a:p>
          <a:p>
            <a:endParaRPr lang="en-US" dirty="0"/>
          </a:p>
          <a:p>
            <a:pPr marL="0" indent="0">
              <a:buNone/>
            </a:pPr>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xmlns="" id="{0DFEA82C-A9D1-BCCA-2923-4F84A8D2E51C}"/>
              </a:ext>
            </a:extLst>
          </p:cNvPr>
          <p:cNvPicPr>
            <a:picLocks noChangeAspect="1"/>
          </p:cNvPicPr>
          <p:nvPr/>
        </p:nvPicPr>
        <p:blipFill>
          <a:blip r:embed="rId4"/>
          <a:stretch>
            <a:fillRect/>
          </a:stretch>
        </p:blipFill>
        <p:spPr>
          <a:xfrm>
            <a:off x="5910261" y="1528354"/>
            <a:ext cx="5898561" cy="4807131"/>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a:solidFill>
            <a:schemeClr val="bg2"/>
          </a:solidFill>
        </p:spPr>
        <p:txBody>
          <a:bodyPr lIns="91440" tIns="45720" rIns="91440" bIns="45720" anchor="t">
            <a:noAutofit/>
          </a:bodyPr>
          <a:lstStyle/>
          <a:p>
            <a:pPr>
              <a:lnSpc>
                <a:spcPct val="100000"/>
              </a:lnSpc>
              <a:spcBef>
                <a:spcPts val="1400"/>
              </a:spcBef>
              <a:buFont typeface="Wingdings" pitchFamily="2" charset="2"/>
              <a:buChar char="ü"/>
            </a:pPr>
            <a:r>
              <a:rPr lang="en-US" sz="2000" dirty="0">
                <a:highlight>
                  <a:srgbClr val="FFFF00"/>
                </a:highlight>
                <a:latin typeface="Abadi"/>
              </a:rPr>
              <a:t>Web </a:t>
            </a:r>
            <a:r>
              <a:rPr lang="en-US" sz="2000" dirty="0" smtClean="0">
                <a:highlight>
                  <a:srgbClr val="FFFF00"/>
                </a:highlight>
                <a:latin typeface="Abadi"/>
              </a:rPr>
              <a:t>scrapping: Wikipedia</a:t>
            </a:r>
            <a:endParaRPr lang="en-US" sz="2000" dirty="0">
              <a:highlight>
                <a:srgbClr val="FFFF00"/>
              </a:highlight>
              <a:latin typeface="Abadi"/>
            </a:endParaRPr>
          </a:p>
          <a:p>
            <a:pPr>
              <a:lnSpc>
                <a:spcPct val="100000"/>
              </a:lnSpc>
              <a:spcBef>
                <a:spcPts val="1400"/>
              </a:spcBef>
            </a:pPr>
            <a:endParaRPr lang="en-US" sz="2200" dirty="0">
              <a:solidFill>
                <a:schemeClr val="accent3">
                  <a:lumMod val="25000"/>
                </a:schemeClr>
              </a:solidFill>
              <a:highlight>
                <a:srgbClr val="FFFF00"/>
              </a:highlight>
              <a:latin typeface="Abadi" panose="020B0604020104020204" pitchFamily="34" charset="0"/>
            </a:endParaRPr>
          </a:p>
          <a:p>
            <a:pPr>
              <a:lnSpc>
                <a:spcPct val="100000"/>
              </a:lnSpc>
              <a:spcBef>
                <a:spcPts val="1400"/>
              </a:spcBef>
            </a:pPr>
            <a:endParaRPr lang="en-US" sz="2200" dirty="0">
              <a:solidFill>
                <a:schemeClr val="accent3">
                  <a:lumMod val="25000"/>
                </a:schemeClr>
              </a:solidFill>
              <a:highlight>
                <a:srgbClr val="FFFF00"/>
              </a:highlight>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highlight>
                <a:srgbClr val="FFFF00"/>
              </a:highlight>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xmlns="" id="{E2E8813D-4AE6-C1F1-289E-5A611176A0FF}"/>
              </a:ext>
            </a:extLst>
          </p:cNvPr>
          <p:cNvPicPr>
            <a:picLocks noChangeAspect="1"/>
          </p:cNvPicPr>
          <p:nvPr/>
        </p:nvPicPr>
        <p:blipFill>
          <a:blip r:embed="rId3"/>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purl.org/dc/elements/1.1/"/>
    <ds:schemaRef ds:uri="http://www.w3.org/XML/1998/namespace"/>
    <ds:schemaRef ds:uri="http://schemas.microsoft.com/office/2006/metadata/properties"/>
    <ds:schemaRef ds:uri="155be751-a274-42e8-93fb-f39d3b9bccc8"/>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80a141d-92ca-4d3d-9308-f7e7b1d44ce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483</TotalTime>
  <Words>1109</Words>
  <Application>Microsoft Office PowerPoint</Application>
  <PresentationFormat>Custom</PresentationFormat>
  <Paragraphs>261</Paragraphs>
  <Slides>44</Slides>
  <Notes>6</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Hamid</cp:lastModifiedBy>
  <cp:revision>217</cp:revision>
  <dcterms:created xsi:type="dcterms:W3CDTF">2021-04-29T18:58:34Z</dcterms:created>
  <dcterms:modified xsi:type="dcterms:W3CDTF">2023-07-04T08:11:42Z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